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 id="2147485020" r:id="rId10"/>
    <p:sldMasterId id="2147485035" r:id="rId11"/>
    <p:sldMasterId id="2147485065" r:id="rId12"/>
    <p:sldMasterId id="2147485102" r:id="rId13"/>
    <p:sldMasterId id="2147485125" r:id="rId14"/>
    <p:sldMasterId id="2147485144" r:id="rId15"/>
    <p:sldMasterId id="2147485180" r:id="rId16"/>
  </p:sldMasterIdLst>
  <p:notesMasterIdLst>
    <p:notesMasterId r:id="rId68"/>
  </p:notesMasterIdLst>
  <p:handoutMasterIdLst>
    <p:handoutMasterId r:id="rId69"/>
  </p:handoutMasterIdLst>
  <p:sldIdLst>
    <p:sldId id="1543" r:id="rId17"/>
    <p:sldId id="1630" r:id="rId18"/>
    <p:sldId id="1595" r:id="rId19"/>
    <p:sldId id="1596" r:id="rId20"/>
    <p:sldId id="1649" r:id="rId21"/>
    <p:sldId id="1650" r:id="rId22"/>
    <p:sldId id="1651" r:id="rId23"/>
    <p:sldId id="1652" r:id="rId24"/>
    <p:sldId id="1653" r:id="rId25"/>
    <p:sldId id="1654" r:id="rId26"/>
    <p:sldId id="1655" r:id="rId27"/>
    <p:sldId id="1656" r:id="rId28"/>
    <p:sldId id="1423" r:id="rId29"/>
    <p:sldId id="1657" r:id="rId30"/>
    <p:sldId id="1658" r:id="rId31"/>
    <p:sldId id="1684" r:id="rId32"/>
    <p:sldId id="1685" r:id="rId33"/>
    <p:sldId id="1620" r:id="rId34"/>
    <p:sldId id="1608" r:id="rId35"/>
    <p:sldId id="1660" r:id="rId36"/>
    <p:sldId id="1663" r:id="rId37"/>
    <p:sldId id="1661" r:id="rId38"/>
    <p:sldId id="1662" r:id="rId39"/>
    <p:sldId id="1664" r:id="rId40"/>
    <p:sldId id="1665" r:id="rId41"/>
    <p:sldId id="1666" r:id="rId42"/>
    <p:sldId id="1667" r:id="rId43"/>
    <p:sldId id="1668" r:id="rId44"/>
    <p:sldId id="1669" r:id="rId45"/>
    <p:sldId id="1670" r:id="rId46"/>
    <p:sldId id="1671" r:id="rId47"/>
    <p:sldId id="1587" r:id="rId48"/>
    <p:sldId id="1659" r:id="rId49"/>
    <p:sldId id="1672" r:id="rId50"/>
    <p:sldId id="1673" r:id="rId51"/>
    <p:sldId id="1674" r:id="rId52"/>
    <p:sldId id="1675" r:id="rId53"/>
    <p:sldId id="1676" r:id="rId54"/>
    <p:sldId id="1677" r:id="rId55"/>
    <p:sldId id="1678" r:id="rId56"/>
    <p:sldId id="1681" r:id="rId57"/>
    <p:sldId id="1600" r:id="rId58"/>
    <p:sldId id="1631" r:id="rId59"/>
    <p:sldId id="1645" r:id="rId60"/>
    <p:sldId id="1640" r:id="rId61"/>
    <p:sldId id="1643" r:id="rId62"/>
    <p:sldId id="1644" r:id="rId63"/>
    <p:sldId id="1646" r:id="rId64"/>
    <p:sldId id="1602" r:id="rId65"/>
    <p:sldId id="1579" r:id="rId66"/>
    <p:sldId id="1633" r:id="rId67"/>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596"/>
          </p14:sldIdLst>
        </p14:section>
        <p14:section name="About Microsoft Azure" id="{B2862A4A-788A-430D-85B9-F318FEE9D4AE}">
          <p14:sldIdLst>
            <p14:sldId id="1649"/>
            <p14:sldId id="1650"/>
            <p14:sldId id="1651"/>
            <p14:sldId id="1652"/>
            <p14:sldId id="1653"/>
            <p14:sldId id="1654"/>
            <p14:sldId id="1655"/>
            <p14:sldId id="1656"/>
            <p14:sldId id="1423"/>
          </p14:sldIdLst>
        </p14:section>
        <p14:section name="Untitled Section" id="{B40CA460-EEC9-448C-93C7-682431F9BD27}">
          <p14:sldIdLst>
            <p14:sldId id="1657"/>
            <p14:sldId id="1658"/>
            <p14:sldId id="1684"/>
            <p14:sldId id="1685"/>
            <p14:sldId id="1620"/>
            <p14:sldId id="1608"/>
          </p14:sldIdLst>
        </p14:section>
        <p14:section name="Untitled Section" id="{0F245C00-D45A-4C1A-BCBD-BEBE777E4875}">
          <p14:sldIdLst>
            <p14:sldId id="1660"/>
            <p14:sldId id="1663"/>
            <p14:sldId id="1661"/>
            <p14:sldId id="1662"/>
            <p14:sldId id="1664"/>
            <p14:sldId id="1665"/>
            <p14:sldId id="1666"/>
            <p14:sldId id="1667"/>
            <p14:sldId id="1668"/>
            <p14:sldId id="1669"/>
            <p14:sldId id="1670"/>
            <p14:sldId id="1671"/>
            <p14:sldId id="1587"/>
            <p14:sldId id="1659"/>
            <p14:sldId id="1672"/>
            <p14:sldId id="1673"/>
            <p14:sldId id="1674"/>
            <p14:sldId id="1675"/>
            <p14:sldId id="1676"/>
            <p14:sldId id="1677"/>
            <p14:sldId id="1678"/>
            <p14:sldId id="1681"/>
            <p14:sldId id="1600"/>
          </p14:sldIdLst>
        </p14:section>
        <p14:section name="Key Scenarios - Get started w/ Azure" id="{EE5B6C46-9488-44FC-A5AA-3E3F62C37D4A}">
          <p14:sldIdLst>
            <p14:sldId id="1631"/>
            <p14:sldId id="1645"/>
            <p14:sldId id="1640"/>
            <p14:sldId id="1643"/>
            <p14:sldId id="1644"/>
            <p14:sldId id="1646"/>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1D4E"/>
    <a:srgbClr val="00204F"/>
    <a:srgbClr val="353535"/>
    <a:srgbClr val="007DDA"/>
    <a:srgbClr val="008AF2"/>
    <a:srgbClr val="004086"/>
    <a:srgbClr val="92D050"/>
    <a:srgbClr val="003630"/>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26" autoAdjust="0"/>
    <p:restoredTop sz="69850" autoAdjust="0"/>
  </p:normalViewPr>
  <p:slideViewPr>
    <p:cSldViewPr>
      <p:cViewPr varScale="1">
        <p:scale>
          <a:sx n="60" d="100"/>
          <a:sy n="60" d="100"/>
        </p:scale>
        <p:origin x="28" y="21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1488"/>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13.xml"/><Relationship Id="rId11" Type="http://schemas.openxmlformats.org/officeDocument/2006/relationships/slideMaster" Target="slideMasters/slideMaster4.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8.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slideMaster" Target="slideMasters/slideMaster3.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handoutMaster" Target="handoutMasters/handoutMaster1.xml"/><Relationship Id="rId8" Type="http://schemas.openxmlformats.org/officeDocument/2006/relationships/slideMaster" Target="slideMasters/slideMaster1.xml"/><Relationship Id="rId51" Type="http://schemas.openxmlformats.org/officeDocument/2006/relationships/slide" Target="slides/slide3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1/12/2016 12:45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1/12/2016 12:44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1/12/2016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7602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1/12/2016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1/12/2016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403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defTabSz="932688"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a:rPr>
              <a:pPr marL="0" marR="0" lvl="0" indent="0" defTabSz="932688"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Calibri"/>
            </a:endParaRPr>
          </a:p>
        </p:txBody>
      </p:sp>
    </p:spTree>
    <p:extLst>
      <p:ext uri="{BB962C8B-B14F-4D97-AF65-F5344CB8AC3E}">
        <p14:creationId xmlns:p14="http://schemas.microsoft.com/office/powerpoint/2010/main" val="246391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2481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127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1/12/2016 1:59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3352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1/12/2016 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982202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88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578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7144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272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1/12/2016 1:30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13964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1/12/2016 1:30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7021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1/12/2016 1:30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7023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1/12/2016 1:30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8934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1/12/2016 1:31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5179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1/12/2016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1/12/2016 1:33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3261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1/12/2016 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350360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1/12/2016 1:31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6228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576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610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844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246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1/12/2016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101569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42</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1/12/2016 12:44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45</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1/12/2016 12:45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1/12/2016 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057583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1/12/2016 12:45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1/12/2016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1/12/2016 12:45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1/12/2016 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3149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1/12/2016 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355079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1/12/2016 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79745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1/12/2016 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24804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1/12/2016 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082305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Master" Target="../slideMasters/slideMaster6.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 Id="rId9" Type="http://schemas.openxmlformats.org/officeDocument/2006/relationships/image" Target="../media/image82.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5.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1" Type="http://schemas.openxmlformats.org/officeDocument/2006/relationships/slideMaster" Target="../slideMasters/slideMaster8.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 Id="rId51" Type="http://schemas.openxmlformats.org/officeDocument/2006/relationships/image" Target="../media/image6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1" Type="http://schemas.openxmlformats.org/officeDocument/2006/relationships/slideMaster" Target="../slideMasters/slideMaster5.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 Id="rId51" Type="http://schemas.openxmlformats.org/officeDocument/2006/relationships/image" Target="../media/image6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6475993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37824283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9299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124811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8057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91397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8541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74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9001885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26386298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8674610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0133693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2797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70877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97656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7519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28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6245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3719347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54921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36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682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88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291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056496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33204566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6348786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436260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67845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54354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85140457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22300857"/>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002737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08180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15647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071967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9601980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a:solidFill>
                  <a:srgbClr val="00B0F0"/>
                </a:solidFill>
              </a:rPr>
              <a:t>Visual Studio Online</a:t>
            </a: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202040895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36857888"/>
      </p:ext>
    </p:extLst>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9658395"/>
      </p:ext>
    </p:extLst>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1291360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34271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5772445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0920518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210620375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0123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45999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2981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61154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458450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07527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57917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95495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60543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152489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212701286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1169537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34313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50072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9204401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54702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79220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7437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12935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692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92554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13139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5329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152788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72046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096" y="470412"/>
            <a:ext cx="1613456" cy="345766"/>
          </a:xfrm>
          <a:prstGeom prst="rect">
            <a:avLst/>
          </a:prstGeom>
        </p:spPr>
      </p:pic>
      <p:sp>
        <p:nvSpPr>
          <p:cNvPr id="2" name="TextBox 1"/>
          <p:cNvSpPr txBox="1"/>
          <p:nvPr userDrawn="1"/>
        </p:nvSpPr>
        <p:spPr>
          <a:xfrm>
            <a:off x="10260784" y="291068"/>
            <a:ext cx="1684880" cy="622056"/>
          </a:xfrm>
          <a:prstGeom prst="rect">
            <a:avLst/>
          </a:prstGeom>
          <a:noFill/>
        </p:spPr>
        <p:txBody>
          <a:bodyPr wrap="none" lIns="179213" tIns="143370" rIns="179213" bIns="143370" rtlCol="0">
            <a:spAutoFit/>
          </a:bodyPr>
          <a:lstStyle/>
          <a:p>
            <a:pPr marL="0" marR="0" lvl="0" indent="0" algn="l" defTabSz="914005"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2286872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8" y="1"/>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366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369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568"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5"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588"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568" rtl="0" eaLnBrk="1" fontAlgn="base"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6249881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6273339" cy="1943393"/>
          </a:xfrm>
        </p:spPr>
        <p:txBody>
          <a:bodyPr wrap="square">
            <a:spAutoFit/>
          </a:bodyPr>
          <a:lstStyle>
            <a:lvl1pPr marL="392014" indent="-392014">
              <a:spcBef>
                <a:spcPts val="1200"/>
              </a:spcBef>
              <a:buClr>
                <a:srgbClr val="92D050"/>
              </a:buClr>
              <a:buSzPct val="100000"/>
              <a:buFont typeface="Wingdings" panose="05000000000000000000" pitchFamily="2" charset="2"/>
              <a:buChar char="ü"/>
              <a:defRPr sz="3135">
                <a:gradFill>
                  <a:gsLst>
                    <a:gs pos="7500">
                      <a:schemeClr val="bg1"/>
                    </a:gs>
                    <a:gs pos="43000">
                      <a:schemeClr val="bg1"/>
                    </a:gs>
                  </a:gsLst>
                  <a:lin ang="5400000" scaled="0"/>
                </a:gradFill>
              </a:defRPr>
            </a:lvl1pPr>
            <a:lvl2pPr marL="672024" indent="-280010">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469" indent="267565">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033" indent="224009">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041" indent="-224009">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00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546" y="5491048"/>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50" tIns="34275" rIns="68550" bIns="34275"/>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0847"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5"/>
            <a:ext cx="10880324" cy="627736"/>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05"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402588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6273339" cy="1943393"/>
          </a:xfrm>
        </p:spPr>
        <p:txBody>
          <a:bodyPr wrap="square">
            <a:spAutoFit/>
          </a:bodyPr>
          <a:lstStyle>
            <a:lvl1pPr marL="392014" indent="-392014">
              <a:spcBef>
                <a:spcPts val="1200"/>
              </a:spcBef>
              <a:buClr>
                <a:srgbClr val="92D050"/>
              </a:buClr>
              <a:buSzPct val="100000"/>
              <a:buFont typeface="Wingdings" panose="05000000000000000000" pitchFamily="2" charset="2"/>
              <a:buChar char="ü"/>
              <a:defRPr sz="3135">
                <a:gradFill>
                  <a:gsLst>
                    <a:gs pos="82500">
                      <a:schemeClr val="tx1"/>
                    </a:gs>
                    <a:gs pos="43000">
                      <a:schemeClr val="tx1"/>
                    </a:gs>
                  </a:gsLst>
                  <a:lin ang="5400000" scaled="0"/>
                </a:gradFill>
              </a:defRPr>
            </a:lvl1pPr>
            <a:lvl2pPr marL="672024" indent="-280010">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469" indent="267565">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033" indent="224009">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041" indent="-224009">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00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546" y="5491048"/>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50" tIns="34275" rIns="68550" bIns="34275"/>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0847"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5"/>
            <a:ext cx="10880324" cy="627736"/>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05"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982431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6273339" cy="1943393"/>
          </a:xfrm>
        </p:spPr>
        <p:txBody>
          <a:bodyPr wrap="square">
            <a:spAutoFit/>
          </a:bodyPr>
          <a:lstStyle>
            <a:lvl1pPr marL="392014" indent="-392014">
              <a:spcBef>
                <a:spcPts val="1200"/>
              </a:spcBef>
              <a:buClr>
                <a:srgbClr val="92D050"/>
              </a:buClr>
              <a:buSzPct val="100000"/>
              <a:buFont typeface="Wingdings" panose="05000000000000000000" pitchFamily="2" charset="2"/>
              <a:buChar char="ü"/>
              <a:defRPr sz="3135">
                <a:gradFill>
                  <a:gsLst>
                    <a:gs pos="82500">
                      <a:schemeClr val="tx1"/>
                    </a:gs>
                    <a:gs pos="43000">
                      <a:schemeClr val="tx1"/>
                    </a:gs>
                  </a:gsLst>
                  <a:lin ang="5400000" scaled="0"/>
                </a:gradFill>
              </a:defRPr>
            </a:lvl1pPr>
            <a:lvl2pPr marL="672024" indent="-280010">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469" indent="267565">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033" indent="224009">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041" indent="-224009">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00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546" y="5491048"/>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50" tIns="34275" rIns="68550" bIns="34275"/>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0847"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5"/>
            <a:ext cx="10880324" cy="615609"/>
          </a:xfrm>
        </p:spPr>
        <p:txBody>
          <a:bodyPr/>
          <a:lstStyle>
            <a:lvl1pPr marL="0" indent="0">
              <a:buFontTx/>
              <a:buNone/>
              <a:defRPr sz="3135"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329268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5825242" cy="1292405"/>
          </a:xfrm>
        </p:spPr>
        <p:txBody>
          <a:bodyPr vert="horz" wrap="square" lIns="146304" tIns="91440" rIns="146304" bIns="91440" rtlCol="0">
            <a:spAutoFit/>
          </a:bodyPr>
          <a:lstStyle>
            <a:lvl1pPr>
              <a:defRPr lang="en-US" sz="391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79686474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1" y="291103"/>
            <a:ext cx="5825243" cy="1267431"/>
          </a:xfrm>
        </p:spPr>
        <p:txBody>
          <a:bodyPr/>
          <a:lstStyle>
            <a:lvl1pPr marL="0" indent="0">
              <a:buNone/>
              <a:defRPr sz="3919">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09" indent="0">
              <a:buNone/>
              <a:defRPr/>
            </a:lvl3pPr>
            <a:lvl4pPr marL="448015" indent="0">
              <a:buNone/>
              <a:defRPr/>
            </a:lvl4pPr>
            <a:lvl5pPr marL="672024"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94956346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5825242" cy="1292405"/>
          </a:xfrm>
        </p:spPr>
        <p:txBody>
          <a:bodyPr vert="horz" wrap="square" lIns="146304" tIns="91440" rIns="146304" bIns="91440" rtlCol="0">
            <a:spAutoFit/>
          </a:bodyPr>
          <a:lstStyle>
            <a:lvl1pPr>
              <a:defRPr lang="en-US" sz="391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349058660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5825242" cy="1292405"/>
          </a:xfrm>
        </p:spPr>
        <p:txBody>
          <a:bodyPr vert="horz" wrap="square" lIns="146304" tIns="91440" rIns="146304" bIns="91440" rtlCol="0">
            <a:spAutoFit/>
          </a:bodyPr>
          <a:lstStyle>
            <a:lvl1pPr>
              <a:defRPr lang="en-US" sz="391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78620278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985641"/>
          </a:xfrm>
        </p:spPr>
        <p:txBody>
          <a:bodyPr>
            <a:spAutoFit/>
          </a:bodyPr>
          <a:lstStyle>
            <a:lvl1pPr marL="0" indent="0">
              <a:buFontTx/>
              <a:buNone/>
              <a:defRPr sz="3527"/>
            </a:lvl1pPr>
            <a:lvl2pPr marL="336012" indent="0">
              <a:buFontTx/>
              <a:buNone/>
              <a:defRPr/>
            </a:lvl2pPr>
            <a:lvl3pPr marL="560019" indent="0">
              <a:buFontTx/>
              <a:buNone/>
              <a:defRPr/>
            </a:lvl3pPr>
            <a:lvl4pPr marL="784027" indent="0">
              <a:buFontTx/>
              <a:buNone/>
              <a:defRPr/>
            </a:lvl4pPr>
            <a:lvl5pPr marL="1008036"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20565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70" y="1189178"/>
            <a:ext cx="11650488" cy="669927"/>
          </a:xfrm>
        </p:spPr>
        <p:txBody>
          <a:bodyPr>
            <a:spAutoFit/>
          </a:bodyPr>
          <a:lstStyle>
            <a:lvl1pPr marL="0" indent="0">
              <a:buFontTx/>
              <a:buNone/>
              <a:defRPr sz="3527"/>
            </a:lvl1pPr>
            <a:lvl2pPr marL="336012" indent="0">
              <a:buFontTx/>
              <a:buNone/>
              <a:defRPr/>
            </a:lvl2pPr>
            <a:lvl3pPr marL="560019" indent="0">
              <a:buFontTx/>
              <a:buNone/>
              <a:defRPr/>
            </a:lvl3pPr>
            <a:lvl4pPr marL="784027" indent="0">
              <a:buFontTx/>
              <a:buNone/>
              <a:defRPr/>
            </a:lvl4pPr>
            <a:lvl5pPr marL="1008036"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454637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3142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218190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94011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392014" indent="-392014">
              <a:spcBef>
                <a:spcPts val="1200"/>
              </a:spcBef>
              <a:buClr>
                <a:srgbClr val="89C402"/>
              </a:buClr>
              <a:buSzPct val="100000"/>
              <a:buFont typeface="Wingdings" panose="05000000000000000000" pitchFamily="2" charset="2"/>
              <a:buChar char="ü"/>
              <a:defRPr sz="3135"/>
            </a:lvl1pPr>
            <a:lvl2pPr marL="728025" indent="-336012">
              <a:buClr>
                <a:srgbClr val="89C402"/>
              </a:buClr>
              <a:buSzPct val="100000"/>
              <a:buFont typeface="Wingdings" panose="05000000000000000000" pitchFamily="2" charset="2"/>
              <a:buChar char="ü"/>
              <a:defRPr sz="2352"/>
            </a:lvl2pPr>
            <a:lvl3pPr marL="1008036" indent="-280010">
              <a:buClr>
                <a:srgbClr val="89C402"/>
              </a:buClr>
              <a:buSzPct val="100000"/>
              <a:buFont typeface="Wingdings" panose="05000000000000000000" pitchFamily="2" charset="2"/>
              <a:buChar char="ü"/>
              <a:tabLst/>
              <a:defRPr sz="1960"/>
            </a:lvl3pPr>
            <a:lvl4pPr marL="1232043" indent="-224009">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043" indent="-224009">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9" y="1189176"/>
            <a:ext cx="5377147" cy="2377940"/>
          </a:xfrm>
        </p:spPr>
        <p:txBody>
          <a:bodyPr wrap="square">
            <a:spAutoFit/>
          </a:bodyPr>
          <a:lstStyle>
            <a:lvl1pPr marL="392014" indent="-392014">
              <a:spcBef>
                <a:spcPts val="1200"/>
              </a:spcBef>
              <a:buClr>
                <a:srgbClr val="89C402"/>
              </a:buClr>
              <a:buSzPct val="100000"/>
              <a:buFont typeface="Wingdings" panose="05000000000000000000" pitchFamily="2" charset="2"/>
              <a:buChar char="ü"/>
              <a:defRPr sz="3135"/>
            </a:lvl1pPr>
            <a:lvl2pPr marL="728025" indent="-336012">
              <a:buClr>
                <a:srgbClr val="89C402"/>
              </a:buClr>
              <a:buSzPct val="100000"/>
              <a:buFont typeface="Wingdings" panose="05000000000000000000" pitchFamily="2" charset="2"/>
              <a:buChar char="ü"/>
              <a:defRPr sz="2352"/>
            </a:lvl2pPr>
            <a:lvl3pPr marL="1008036" indent="-280010">
              <a:buClr>
                <a:srgbClr val="89C402"/>
              </a:buClr>
              <a:buSzPct val="100000"/>
              <a:buFont typeface="Wingdings" panose="05000000000000000000" pitchFamily="2" charset="2"/>
              <a:buChar char="ü"/>
              <a:tabLst/>
              <a:defRPr sz="1960"/>
            </a:lvl3pPr>
            <a:lvl4pPr marL="1232043" indent="-224009">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043" indent="-224009">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652380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1452179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70" y="1008336"/>
            <a:ext cx="11650488" cy="561290"/>
          </a:xfrm>
        </p:spPr>
        <p:txBody>
          <a:bodyPr/>
          <a:lstStyle>
            <a:lvl1pPr marL="0" indent="0">
              <a:buFontTx/>
              <a:buNone/>
              <a:defRPr sz="2744" baseline="0"/>
            </a:lvl1pPr>
            <a:lvl2pPr marL="336012" indent="0">
              <a:buFontTx/>
              <a:buNone/>
              <a:defRPr/>
            </a:lvl2pPr>
            <a:lvl3pPr marL="560019" indent="0">
              <a:buFontTx/>
              <a:buNone/>
              <a:defRPr/>
            </a:lvl3pPr>
            <a:lvl4pPr marL="784027" indent="0">
              <a:buFontTx/>
              <a:buNone/>
              <a:defRPr/>
            </a:lvl4pPr>
            <a:lvl5pPr marL="1008036"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29664943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70" y="1008336"/>
            <a:ext cx="11650488" cy="561290"/>
          </a:xfrm>
        </p:spPr>
        <p:txBody>
          <a:bodyPr/>
          <a:lstStyle>
            <a:lvl1pPr marL="0" indent="0">
              <a:buFontTx/>
              <a:buNone/>
              <a:defRPr sz="2744" baseline="0"/>
            </a:lvl1pPr>
            <a:lvl2pPr marL="336012" indent="0">
              <a:buFontTx/>
              <a:buNone/>
              <a:defRPr/>
            </a:lvl2pPr>
            <a:lvl3pPr marL="560019" indent="0">
              <a:buFontTx/>
              <a:buNone/>
              <a:defRPr/>
            </a:lvl3pPr>
            <a:lvl4pPr marL="784027" indent="0">
              <a:buFontTx/>
              <a:buNone/>
              <a:defRPr/>
            </a:lvl4pPr>
            <a:lvl5pPr marL="1008036"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9013697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8389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11480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02239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90252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93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0426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2981739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22926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77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629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554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623682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8"/>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91695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562"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24677246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560343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76362779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6551386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225331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85172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38"/>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326994666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38"/>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108117413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38"/>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406775969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38"/>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2419363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38"/>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9431609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38"/>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137757509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38"/>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1582354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0266772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38"/>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351807869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38"/>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44844194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38"/>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168490795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38"/>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2922470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1151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41765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9159134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14296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761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5239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516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5606660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69376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17686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8683491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86" lvl="2" indent="-223993" algn="l" defTabSz="895974"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3605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9016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46406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1/12/2016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70845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02853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2528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92257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03578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063773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00648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0414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8282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14419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97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95921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828104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524359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6" cy="290715"/>
          </a:xfrm>
          <a:prstGeom prst="rect">
            <a:avLst/>
          </a:prstGeom>
        </p:spPr>
      </p:pic>
      <p:sp>
        <p:nvSpPr>
          <p:cNvPr id="3" name="Freeform 2"/>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a:ea typeface="+mn-ea"/>
            </a:endParaRPr>
          </a:p>
        </p:txBody>
      </p:sp>
    </p:spTree>
    <p:extLst>
      <p:ext uri="{BB962C8B-B14F-4D97-AF65-F5344CB8AC3E}">
        <p14:creationId xmlns:p14="http://schemas.microsoft.com/office/powerpoint/2010/main" val="25341551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3"/>
            <a:ext cx="1255086" cy="268966"/>
          </a:xfrm>
          <a:prstGeom prst="rect">
            <a:avLst/>
          </a:prstGeom>
        </p:spPr>
      </p:pic>
    </p:spTree>
    <p:extLst>
      <p:ext uri="{BB962C8B-B14F-4D97-AF65-F5344CB8AC3E}">
        <p14:creationId xmlns:p14="http://schemas.microsoft.com/office/powerpoint/2010/main" val="31329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65247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4110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0017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4491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0247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39429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2"/>
            <a:ext cx="9856549"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0"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49"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0" y="4207039"/>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81186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2" y="2240362"/>
            <a:ext cx="6945325"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8"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7"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159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909837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37268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15751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103736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536318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a:ea typeface="+mn-ea"/>
            </a:endParaRPr>
          </a:p>
        </p:txBody>
      </p:sp>
    </p:spTree>
    <p:extLst>
      <p:ext uri="{BB962C8B-B14F-4D97-AF65-F5344CB8AC3E}">
        <p14:creationId xmlns:p14="http://schemas.microsoft.com/office/powerpoint/2010/main" val="118932903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a:ea typeface="+mn-ea"/>
            </a:endParaRPr>
          </a:p>
        </p:txBody>
      </p:sp>
    </p:spTree>
    <p:extLst>
      <p:ext uri="{BB962C8B-B14F-4D97-AF65-F5344CB8AC3E}">
        <p14:creationId xmlns:p14="http://schemas.microsoft.com/office/powerpoint/2010/main" val="42315949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a:ea typeface="+mn-ea"/>
            </a:endParaRPr>
          </a:p>
        </p:txBody>
      </p:sp>
    </p:spTree>
    <p:extLst>
      <p:ext uri="{BB962C8B-B14F-4D97-AF65-F5344CB8AC3E}">
        <p14:creationId xmlns:p14="http://schemas.microsoft.com/office/powerpoint/2010/main" val="324959910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333333"/>
              </a:solidFill>
              <a:latin typeface="Segoe UI"/>
              <a:ea typeface="+mn-ea"/>
            </a:endParaRPr>
          </a:p>
        </p:txBody>
      </p:sp>
    </p:spTree>
    <p:extLst>
      <p:ext uri="{BB962C8B-B14F-4D97-AF65-F5344CB8AC3E}">
        <p14:creationId xmlns:p14="http://schemas.microsoft.com/office/powerpoint/2010/main" val="4029934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2006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78427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418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84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82213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2"/>
            <a:ext cx="3226289" cy="692059"/>
          </a:xfrm>
          <a:prstGeom prst="rect">
            <a:avLst/>
          </a:prstGeom>
        </p:spPr>
      </p:pic>
    </p:spTree>
    <p:extLst>
      <p:ext uri="{BB962C8B-B14F-4D97-AF65-F5344CB8AC3E}">
        <p14:creationId xmlns:p14="http://schemas.microsoft.com/office/powerpoint/2010/main" val="30961211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446412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6" y="6256216"/>
            <a:ext cx="2742486" cy="365125"/>
          </a:xfrm>
          <a:prstGeom prst="rect">
            <a:avLst/>
          </a:prstGeom>
        </p:spPr>
        <p:txBody>
          <a:bodyPr/>
          <a:lstStyle/>
          <a:p>
            <a:pPr algn="r" defTabSz="914038">
              <a:defRPr/>
            </a:pPr>
            <a:fld id="{0A164282-434E-41D4-9582-783D542A7B68}" type="slidenum">
              <a:rPr lang="en-US" sz="1999" smtClean="0">
                <a:solidFill>
                  <a:srgbClr val="289FD7"/>
                </a:solidFill>
                <a:latin typeface="Segoe UI Light"/>
              </a:rPr>
              <a:pPr algn="r" defTabSz="914038">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166447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7" y="2816940"/>
            <a:ext cx="11031572" cy="2387600"/>
          </a:xfrm>
        </p:spPr>
        <p:txBody>
          <a:bodyPr anchor="b">
            <a:noAutofit/>
          </a:bodyPr>
          <a:lstStyle>
            <a:lvl1pPr algn="l">
              <a:defRPr sz="23891">
                <a:solidFill>
                  <a:schemeClr val="bg1"/>
                </a:solidFill>
              </a:defRPr>
            </a:lvl1pPr>
          </a:lstStyle>
          <a:p>
            <a:r>
              <a:rPr lang="en-US" dirty="0"/>
              <a:t>web</a:t>
            </a:r>
          </a:p>
        </p:txBody>
      </p:sp>
    </p:spTree>
    <p:extLst>
      <p:ext uri="{BB962C8B-B14F-4D97-AF65-F5344CB8AC3E}">
        <p14:creationId xmlns:p14="http://schemas.microsoft.com/office/powerpoint/2010/main" val="22420723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78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180219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38218020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274463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925354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93634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24473709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23909418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38718314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2.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image" Target="../media/image10.png"/><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theme" Target="../theme/theme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image" Target="../media/image71.png"/><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image" Target="../media/image10.png"/><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theme" Target="../theme/theme7.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image" Target="../media/image10.png"/><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theme" Target="../theme/theme8.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9.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 id="2147485018" r:id="rId33"/>
    <p:sldLayoutId id="2147485019" r:id="rId34"/>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53383"/>
      </p:ext>
    </p:extLst>
  </p:cSld>
  <p:clrMap bg1="dk1" tx1="lt1" bg2="dk2" tx2="lt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032124"/>
      </p:ext>
    </p:extLst>
  </p:cSld>
  <p:clrMap bg1="dk1" tx1="lt1" bg2="dk2" tx2="lt2" accent1="accent1" accent2="accent2" accent3="accent3" accent4="accent4" accent5="accent5" accent6="accent6" hlink="hlink" folHlink="folHlink"/>
  <p:sldLayoutIdLst>
    <p:sldLayoutId id="2147485036" r:id="rId1"/>
    <p:sldLayoutId id="2147485037" r:id="rId2"/>
    <p:sldLayoutId id="2147485038" r:id="rId3"/>
    <p:sldLayoutId id="2147485039" r:id="rId4"/>
    <p:sldLayoutId id="2147485040" r:id="rId5"/>
    <p:sldLayoutId id="2147485041" r:id="rId6"/>
    <p:sldLayoutId id="2147485042" r:id="rId7"/>
    <p:sldLayoutId id="2147485043" r:id="rId8"/>
    <p:sldLayoutId id="2147485044" r:id="rId9"/>
    <p:sldLayoutId id="2147485045" r:id="rId10"/>
    <p:sldLayoutId id="2147485046" r:id="rId11"/>
    <p:sldLayoutId id="2147485047" r:id="rId12"/>
    <p:sldLayoutId id="2147485048" r:id="rId13"/>
    <p:sldLayoutId id="2147485049" r:id="rId14"/>
    <p:sldLayoutId id="2147485050" r:id="rId15"/>
    <p:sldLayoutId id="2147485051" r:id="rId16"/>
    <p:sldLayoutId id="2147485052" r:id="rId17"/>
    <p:sldLayoutId id="2147485053" r:id="rId18"/>
    <p:sldLayoutId id="2147485054" r:id="rId19"/>
    <p:sldLayoutId id="2147485055" r:id="rId20"/>
    <p:sldLayoutId id="2147485056" r:id="rId21"/>
    <p:sldLayoutId id="2147485057" r:id="rId22"/>
    <p:sldLayoutId id="2147485058" r:id="rId23"/>
    <p:sldLayoutId id="2147485059" r:id="rId24"/>
    <p:sldLayoutId id="2147485060" r:id="rId25"/>
    <p:sldLayoutId id="2147485061" r:id="rId26"/>
    <p:sldLayoutId id="2147485062" r:id="rId27"/>
    <p:sldLayoutId id="2147485063" r:id="rId28"/>
    <p:sldLayoutId id="2147485064" r:id="rId29"/>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47280616"/>
      </p:ext>
    </p:extLst>
  </p:cSld>
  <p:clrMap bg1="dk1" tx1="lt1" bg2="dk2" tx2="lt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 id="2147485078" r:id="rId13"/>
    <p:sldLayoutId id="2147485079" r:id="rId14"/>
    <p:sldLayoutId id="2147485080" r:id="rId15"/>
    <p:sldLayoutId id="2147485081" r:id="rId16"/>
    <p:sldLayoutId id="2147485082" r:id="rId17"/>
    <p:sldLayoutId id="2147485083" r:id="rId18"/>
    <p:sldLayoutId id="2147485084" r:id="rId19"/>
    <p:sldLayoutId id="2147485085" r:id="rId20"/>
    <p:sldLayoutId id="2147485086" r:id="rId21"/>
    <p:sldLayoutId id="2147485087" r:id="rId22"/>
    <p:sldLayoutId id="2147485088" r:id="rId23"/>
    <p:sldLayoutId id="2147485089" r:id="rId24"/>
    <p:sldLayoutId id="2147485090" r:id="rId25"/>
    <p:sldLayoutId id="2147485091" r:id="rId26"/>
    <p:sldLayoutId id="2147485092" r:id="rId27"/>
    <p:sldLayoutId id="2147485093" r:id="rId28"/>
    <p:sldLayoutId id="2147485094" r:id="rId29"/>
    <p:sldLayoutId id="2147485095" r:id="rId30"/>
    <p:sldLayoutId id="2147485096" r:id="rId31"/>
    <p:sldLayoutId id="2147485097" r:id="rId32"/>
    <p:sldLayoutId id="2147485098" r:id="rId33"/>
    <p:sldLayoutId id="2147485099" r:id="rId34"/>
    <p:sldLayoutId id="2147485100" r:id="rId35"/>
    <p:sldLayoutId id="2147485101" r:id="rId3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289579"/>
      </p:ext>
    </p:extLst>
  </p:cSld>
  <p:clrMap bg1="dk1" tx1="lt1" bg2="dk2" tx2="lt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 id="2147485114" r:id="rId12"/>
    <p:sldLayoutId id="2147485115" r:id="rId13"/>
    <p:sldLayoutId id="2147485116" r:id="rId14"/>
    <p:sldLayoutId id="2147485117" r:id="rId15"/>
    <p:sldLayoutId id="2147485118" r:id="rId16"/>
    <p:sldLayoutId id="2147485119" r:id="rId17"/>
    <p:sldLayoutId id="2147485120" r:id="rId18"/>
    <p:sldLayoutId id="2147485121" r:id="rId19"/>
    <p:sldLayoutId id="2147485122" r:id="rId20"/>
    <p:sldLayoutId id="2147485123" r:id="rId21"/>
    <p:sldLayoutId id="2147485124"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48459245"/>
      </p:ext>
    </p:extLst>
  </p:cSld>
  <p:clrMap bg1="dk1" tx1="lt1" bg2="dk2" tx2="lt2" accent1="accent1" accent2="accent2" accent3="accent3" accent4="accent4" accent5="accent5" accent6="accent6" hlink="hlink" folHlink="folHlink"/>
  <p:sldLayoutIdLst>
    <p:sldLayoutId id="2147485126" r:id="rId1"/>
    <p:sldLayoutId id="2147485127" r:id="rId2"/>
    <p:sldLayoutId id="2147485128" r:id="rId3"/>
    <p:sldLayoutId id="2147485129" r:id="rId4"/>
    <p:sldLayoutId id="2147485130" r:id="rId5"/>
    <p:sldLayoutId id="2147485131" r:id="rId6"/>
    <p:sldLayoutId id="2147485132" r:id="rId7"/>
    <p:sldLayoutId id="2147485133" r:id="rId8"/>
    <p:sldLayoutId id="2147485134" r:id="rId9"/>
    <p:sldLayoutId id="2147485135" r:id="rId10"/>
    <p:sldLayoutId id="2147485136" r:id="rId11"/>
    <p:sldLayoutId id="2147485137" r:id="rId12"/>
    <p:sldLayoutId id="2147485138" r:id="rId13"/>
    <p:sldLayoutId id="2147485139" r:id="rId14"/>
    <p:sldLayoutId id="2147485140" r:id="rId15"/>
    <p:sldLayoutId id="2147485141" r:id="rId16"/>
    <p:sldLayoutId id="2147485142" r:id="rId17"/>
    <p:sldLayoutId id="2147485143"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3053235893"/>
      </p:ext>
    </p:extLst>
  </p:cSld>
  <p:clrMap bg1="dk1" tx1="lt1" bg2="dk2" tx2="lt2" accent1="accent1" accent2="accent2" accent3="accent3" accent4="accent4" accent5="accent5" accent6="accent6" hlink="hlink" folHlink="folHlink"/>
  <p:sldLayoutIdLst>
    <p:sldLayoutId id="2147485145" r:id="rId1"/>
    <p:sldLayoutId id="2147485146" r:id="rId2"/>
    <p:sldLayoutId id="2147485147" r:id="rId3"/>
    <p:sldLayoutId id="2147485148" r:id="rId4"/>
    <p:sldLayoutId id="2147485149" r:id="rId5"/>
    <p:sldLayoutId id="2147485150" r:id="rId6"/>
    <p:sldLayoutId id="2147485151" r:id="rId7"/>
    <p:sldLayoutId id="2147485152" r:id="rId8"/>
    <p:sldLayoutId id="2147485153" r:id="rId9"/>
    <p:sldLayoutId id="2147485154" r:id="rId10"/>
    <p:sldLayoutId id="2147485155" r:id="rId11"/>
    <p:sldLayoutId id="2147485156" r:id="rId12"/>
    <p:sldLayoutId id="2147485157" r:id="rId13"/>
    <p:sldLayoutId id="2147485158" r:id="rId14"/>
    <p:sldLayoutId id="2147485159" r:id="rId15"/>
    <p:sldLayoutId id="2147485160" r:id="rId16"/>
    <p:sldLayoutId id="2147485161" r:id="rId17"/>
    <p:sldLayoutId id="2147485162" r:id="rId18"/>
    <p:sldLayoutId id="2147485163" r:id="rId19"/>
    <p:sldLayoutId id="2147485164" r:id="rId20"/>
    <p:sldLayoutId id="2147485165" r:id="rId21"/>
    <p:sldLayoutId id="2147485166" r:id="rId22"/>
    <p:sldLayoutId id="2147485167" r:id="rId23"/>
    <p:sldLayoutId id="2147485168" r:id="rId24"/>
    <p:sldLayoutId id="2147485169" r:id="rId25"/>
    <p:sldLayoutId id="2147485170" r:id="rId26"/>
    <p:sldLayoutId id="2147485171" r:id="rId27"/>
    <p:sldLayoutId id="2147485172" r:id="rId28"/>
    <p:sldLayoutId id="2147485173" r:id="rId29"/>
    <p:sldLayoutId id="2147485174" r:id="rId30"/>
    <p:sldLayoutId id="2147485175" r:id="rId31"/>
    <p:sldLayoutId id="2147485176" r:id="rId32"/>
    <p:sldLayoutId id="2147485177" r:id="rId33"/>
    <p:sldLayoutId id="2147485178" r:id="rId34"/>
    <p:sldLayoutId id="2147485179" r:id="rId35"/>
  </p:sldLayoutIdLst>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38"/>
            <a:fld id="{6A408584-11BF-42F7-AB9A-713903C05406}" type="datetimeFigureOut">
              <a:rPr lang="en-US" smtClean="0">
                <a:solidFill>
                  <a:prstClr val="black">
                    <a:tint val="75000"/>
                  </a:prstClr>
                </a:solidFill>
              </a:rPr>
              <a:pPr defTabSz="914038"/>
              <a:t>1/12/2016</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38"/>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38"/>
            <a:fld id="{D5BBD7E4-F2E9-4AF6-A740-6EDCC3960153}"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2247828685"/>
      </p:ext>
    </p:extLst>
  </p:cSld>
  <p:clrMap bg1="lt1" tx1="dk1" bg2="lt2" tx2="dk2" accent1="accent1" accent2="accent2" accent3="accent3" accent4="accent4" accent5="accent5" accent6="accent6" hlink="hlink" folHlink="folHlink"/>
  <p:sldLayoutIdLst>
    <p:sldLayoutId id="2147485181" r:id="rId1"/>
    <p:sldLayoutId id="2147485182" r:id="rId2"/>
    <p:sldLayoutId id="2147485183" r:id="rId3"/>
    <p:sldLayoutId id="2147485184" r:id="rId4"/>
    <p:sldLayoutId id="2147485185" r:id="rId5"/>
    <p:sldLayoutId id="2147485186" r:id="rId6"/>
    <p:sldLayoutId id="2147485187" r:id="rId7"/>
    <p:sldLayoutId id="2147485188" r:id="rId8"/>
    <p:sldLayoutId id="2147485189" r:id="rId9"/>
    <p:sldLayoutId id="2147485190" r:id="rId10"/>
    <p:sldLayoutId id="2147485191" r:id="rId11"/>
  </p:sldLayoutIdLst>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jpeg"/><Relationship Id="rId18" Type="http://schemas.openxmlformats.org/officeDocument/2006/relationships/image" Target="../media/image137.png"/><Relationship Id="rId26" Type="http://schemas.openxmlformats.org/officeDocument/2006/relationships/image" Target="../media/image145.jpeg"/><Relationship Id="rId3" Type="http://schemas.openxmlformats.org/officeDocument/2006/relationships/image" Target="../media/image89.emf"/><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jpeg"/><Relationship Id="rId25" Type="http://schemas.openxmlformats.org/officeDocument/2006/relationships/image" Target="../media/image144.png"/><Relationship Id="rId33" Type="http://schemas.openxmlformats.org/officeDocument/2006/relationships/image" Target="../media/image150.png"/><Relationship Id="rId2" Type="http://schemas.openxmlformats.org/officeDocument/2006/relationships/notesSlide" Target="../notesSlides/notesSlide8.xml"/><Relationship Id="rId16" Type="http://schemas.openxmlformats.org/officeDocument/2006/relationships/image" Target="../media/image135.jpeg"/><Relationship Id="rId20" Type="http://schemas.openxmlformats.org/officeDocument/2006/relationships/image" Target="../media/image139.jpeg"/><Relationship Id="rId29" Type="http://schemas.openxmlformats.org/officeDocument/2006/relationships/image" Target="../media/image147.jpeg"/><Relationship Id="rId1" Type="http://schemas.openxmlformats.org/officeDocument/2006/relationships/slideLayout" Target="../slideLayouts/slideLayout33.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32" Type="http://schemas.openxmlformats.org/officeDocument/2006/relationships/image" Target="../media/image149.jpeg"/><Relationship Id="rId5" Type="http://schemas.openxmlformats.org/officeDocument/2006/relationships/image" Target="../media/image93.emf"/><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6.png"/><Relationship Id="rId10" Type="http://schemas.openxmlformats.org/officeDocument/2006/relationships/image" Target="../media/image129.png"/><Relationship Id="rId19" Type="http://schemas.openxmlformats.org/officeDocument/2006/relationships/image" Target="../media/image138.jpeg"/><Relationship Id="rId31" Type="http://schemas.openxmlformats.org/officeDocument/2006/relationships/image" Target="../media/image148.jpeg"/><Relationship Id="rId4" Type="http://schemas.openxmlformats.org/officeDocument/2006/relationships/image" Target="../media/image90.emf"/><Relationship Id="rId9" Type="http://schemas.openxmlformats.org/officeDocument/2006/relationships/image" Target="../media/image128.png"/><Relationship Id="rId14" Type="http://schemas.openxmlformats.org/officeDocument/2006/relationships/image" Target="../media/image133.jpg"/><Relationship Id="rId22" Type="http://schemas.openxmlformats.org/officeDocument/2006/relationships/image" Target="../media/image141.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8" Type="http://schemas.openxmlformats.org/officeDocument/2006/relationships/image" Target="../media/image156.jpeg"/><Relationship Id="rId13" Type="http://schemas.openxmlformats.org/officeDocument/2006/relationships/image" Target="../media/image161.png"/><Relationship Id="rId18" Type="http://schemas.openxmlformats.org/officeDocument/2006/relationships/image" Target="../media/image166.png"/><Relationship Id="rId26" Type="http://schemas.openxmlformats.org/officeDocument/2006/relationships/image" Target="../media/image174.jpeg"/><Relationship Id="rId3" Type="http://schemas.openxmlformats.org/officeDocument/2006/relationships/image" Target="../media/image151.jpg"/><Relationship Id="rId21" Type="http://schemas.openxmlformats.org/officeDocument/2006/relationships/image" Target="../media/image169.jpeg"/><Relationship Id="rId7" Type="http://schemas.openxmlformats.org/officeDocument/2006/relationships/image" Target="../media/image155.emf"/><Relationship Id="rId12" Type="http://schemas.openxmlformats.org/officeDocument/2006/relationships/image" Target="../media/image160.png"/><Relationship Id="rId17" Type="http://schemas.openxmlformats.org/officeDocument/2006/relationships/image" Target="../media/image165.jpg"/><Relationship Id="rId25" Type="http://schemas.openxmlformats.org/officeDocument/2006/relationships/image" Target="../media/image173.jpeg"/><Relationship Id="rId2" Type="http://schemas.openxmlformats.org/officeDocument/2006/relationships/notesSlide" Target="../notesSlides/notesSlide10.xml"/><Relationship Id="rId16" Type="http://schemas.openxmlformats.org/officeDocument/2006/relationships/image" Target="../media/image164.png"/><Relationship Id="rId20" Type="http://schemas.openxmlformats.org/officeDocument/2006/relationships/image" Target="../media/image168.jpeg"/><Relationship Id="rId29" Type="http://schemas.openxmlformats.org/officeDocument/2006/relationships/image" Target="../media/image177.jpeg"/><Relationship Id="rId1" Type="http://schemas.openxmlformats.org/officeDocument/2006/relationships/slideLayout" Target="../slideLayouts/slideLayout34.xml"/><Relationship Id="rId6" Type="http://schemas.openxmlformats.org/officeDocument/2006/relationships/image" Target="../media/image154.jpg"/><Relationship Id="rId11" Type="http://schemas.openxmlformats.org/officeDocument/2006/relationships/image" Target="../media/image159.png"/><Relationship Id="rId24" Type="http://schemas.openxmlformats.org/officeDocument/2006/relationships/image" Target="../media/image172.png"/><Relationship Id="rId32" Type="http://schemas.openxmlformats.org/officeDocument/2006/relationships/image" Target="../media/image180.jpeg"/><Relationship Id="rId5" Type="http://schemas.openxmlformats.org/officeDocument/2006/relationships/image" Target="../media/image153.jpg"/><Relationship Id="rId15" Type="http://schemas.openxmlformats.org/officeDocument/2006/relationships/image" Target="../media/image163.png"/><Relationship Id="rId23" Type="http://schemas.openxmlformats.org/officeDocument/2006/relationships/image" Target="../media/image171.jpeg"/><Relationship Id="rId28" Type="http://schemas.openxmlformats.org/officeDocument/2006/relationships/image" Target="../media/image176.png"/><Relationship Id="rId10" Type="http://schemas.openxmlformats.org/officeDocument/2006/relationships/image" Target="../media/image158.png"/><Relationship Id="rId19" Type="http://schemas.openxmlformats.org/officeDocument/2006/relationships/image" Target="../media/image167.jpeg"/><Relationship Id="rId31" Type="http://schemas.openxmlformats.org/officeDocument/2006/relationships/image" Target="../media/image179.png"/><Relationship Id="rId4" Type="http://schemas.openxmlformats.org/officeDocument/2006/relationships/image" Target="../media/image152.jpg"/><Relationship Id="rId9" Type="http://schemas.openxmlformats.org/officeDocument/2006/relationships/image" Target="../media/image157.png"/><Relationship Id="rId14" Type="http://schemas.openxmlformats.org/officeDocument/2006/relationships/image" Target="../media/image162.jpeg"/><Relationship Id="rId22" Type="http://schemas.openxmlformats.org/officeDocument/2006/relationships/image" Target="../media/image170.jpeg"/><Relationship Id="rId27" Type="http://schemas.openxmlformats.org/officeDocument/2006/relationships/image" Target="../media/image175.png"/><Relationship Id="rId30" Type="http://schemas.openxmlformats.org/officeDocument/2006/relationships/image" Target="../media/image178.png"/></Relationships>
</file>

<file path=ppt/slides/_rels/slide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83.emf"/><Relationship Id="rId4" Type="http://schemas.openxmlformats.org/officeDocument/2006/relationships/image" Target="../media/image182.emf"/></Relationships>
</file>

<file path=ppt/slides/_rels/slide14.xml.rels><?xml version="1.0" encoding="UTF-8" standalone="yes"?>
<Relationships xmlns="http://schemas.openxmlformats.org/package/2006/relationships"><Relationship Id="rId8" Type="http://schemas.openxmlformats.org/officeDocument/2006/relationships/image" Target="../media/image186.emf"/><Relationship Id="rId13" Type="http://schemas.openxmlformats.org/officeDocument/2006/relationships/image" Target="../media/image51.png"/><Relationship Id="rId3" Type="http://schemas.openxmlformats.org/officeDocument/2006/relationships/image" Target="../media/image184.emf"/><Relationship Id="rId7" Type="http://schemas.openxmlformats.org/officeDocument/2006/relationships/image" Target="../media/image46.png"/><Relationship Id="rId12" Type="http://schemas.openxmlformats.org/officeDocument/2006/relationships/image" Target="../media/image38.png"/><Relationship Id="rId17" Type="http://schemas.openxmlformats.org/officeDocument/2006/relationships/image" Target="../media/image29.png"/><Relationship Id="rId2" Type="http://schemas.openxmlformats.org/officeDocument/2006/relationships/notesSlide" Target="../notesSlides/notesSlide12.xml"/><Relationship Id="rId16" Type="http://schemas.openxmlformats.org/officeDocument/2006/relationships/image" Target="../media/image28.png"/><Relationship Id="rId1" Type="http://schemas.openxmlformats.org/officeDocument/2006/relationships/slideLayout" Target="../slideLayouts/slideLayout55.xml"/><Relationship Id="rId6" Type="http://schemas.openxmlformats.org/officeDocument/2006/relationships/image" Target="../media/image24.png"/><Relationship Id="rId11" Type="http://schemas.openxmlformats.org/officeDocument/2006/relationships/image" Target="../media/image37.png"/><Relationship Id="rId5" Type="http://schemas.openxmlformats.org/officeDocument/2006/relationships/image" Target="../media/image27.png"/><Relationship Id="rId15" Type="http://schemas.openxmlformats.org/officeDocument/2006/relationships/image" Target="../media/image49.png"/><Relationship Id="rId10" Type="http://schemas.openxmlformats.org/officeDocument/2006/relationships/image" Target="../media/image39.png"/><Relationship Id="rId4" Type="http://schemas.openxmlformats.org/officeDocument/2006/relationships/image" Target="../media/image185.png"/><Relationship Id="rId9" Type="http://schemas.openxmlformats.org/officeDocument/2006/relationships/image" Target="../media/image36.png"/><Relationship Id="rId1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192.emf"/><Relationship Id="rId3" Type="http://schemas.openxmlformats.org/officeDocument/2006/relationships/image" Target="../media/image187.png"/><Relationship Id="rId7" Type="http://schemas.openxmlformats.org/officeDocument/2006/relationships/image" Target="../media/image191.emf"/><Relationship Id="rId2" Type="http://schemas.openxmlformats.org/officeDocument/2006/relationships/notesSlide" Target="../notesSlides/notesSlide13.xml"/><Relationship Id="rId1" Type="http://schemas.openxmlformats.org/officeDocument/2006/relationships/slideLayout" Target="../slideLayouts/slideLayout69.xml"/><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8.png"/></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3.png"/><Relationship Id="rId7" Type="http://schemas.openxmlformats.org/officeDocument/2006/relationships/image" Target="../media/image19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19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99.png"/><Relationship Id="rId5" Type="http://schemas.openxmlformats.org/officeDocument/2006/relationships/image" Target="../media/image198.png"/><Relationship Id="rId10" Type="http://schemas.microsoft.com/office/2007/relationships/hdphoto" Target="../media/hdphoto5.wdp"/><Relationship Id="rId4" Type="http://schemas.openxmlformats.org/officeDocument/2006/relationships/image" Target="../media/image197.png"/><Relationship Id="rId9" Type="http://schemas.openxmlformats.org/officeDocument/2006/relationships/image" Target="../media/image20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04.emf"/><Relationship Id="rId3" Type="http://schemas.openxmlformats.org/officeDocument/2006/relationships/image" Target="../media/image184.emf"/><Relationship Id="rId7" Type="http://schemas.openxmlformats.org/officeDocument/2006/relationships/image" Target="../media/image43.png"/><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5.xml"/><Relationship Id="rId6" Type="http://schemas.openxmlformats.org/officeDocument/2006/relationships/image" Target="../media/image31.png"/><Relationship Id="rId11" Type="http://schemas.openxmlformats.org/officeDocument/2006/relationships/image" Target="../media/image45.png"/><Relationship Id="rId5" Type="http://schemas.openxmlformats.org/officeDocument/2006/relationships/image" Target="../media/image30.png"/><Relationship Id="rId15" Type="http://schemas.openxmlformats.org/officeDocument/2006/relationships/image" Target="../media/image35.png"/><Relationship Id="rId10" Type="http://schemas.openxmlformats.org/officeDocument/2006/relationships/image" Target="../media/image42.png"/><Relationship Id="rId4" Type="http://schemas.openxmlformats.org/officeDocument/2006/relationships/image" Target="../media/image185.png"/><Relationship Id="rId9" Type="http://schemas.openxmlformats.org/officeDocument/2006/relationships/image" Target="../media/image40.png"/><Relationship Id="rId1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8" Type="http://schemas.openxmlformats.org/officeDocument/2006/relationships/image" Target="../media/image212.emf"/><Relationship Id="rId3" Type="http://schemas.openxmlformats.org/officeDocument/2006/relationships/image" Target="../media/image207.emf"/><Relationship Id="rId7" Type="http://schemas.openxmlformats.org/officeDocument/2006/relationships/image" Target="../media/image211.emf"/><Relationship Id="rId2" Type="http://schemas.openxmlformats.org/officeDocument/2006/relationships/image" Target="../media/image206.emf"/><Relationship Id="rId1" Type="http://schemas.openxmlformats.org/officeDocument/2006/relationships/slideLayout" Target="../slideLayouts/slideLayout59.xml"/><Relationship Id="rId6" Type="http://schemas.openxmlformats.org/officeDocument/2006/relationships/image" Target="../media/image210.emf"/><Relationship Id="rId5" Type="http://schemas.openxmlformats.org/officeDocument/2006/relationships/image" Target="../media/image209.emf"/><Relationship Id="rId10" Type="http://schemas.openxmlformats.org/officeDocument/2006/relationships/image" Target="../media/image214.emf"/><Relationship Id="rId4" Type="http://schemas.openxmlformats.org/officeDocument/2006/relationships/image" Target="../media/image208.emf"/><Relationship Id="rId9" Type="http://schemas.openxmlformats.org/officeDocument/2006/relationships/image" Target="../media/image213.emf"/></Relationships>
</file>

<file path=ppt/slides/_rels/slide23.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image" Target="../media/image207.emf"/><Relationship Id="rId1" Type="http://schemas.openxmlformats.org/officeDocument/2006/relationships/slideLayout" Target="../slideLayouts/slideLayout59.xml"/><Relationship Id="rId6" Type="http://schemas.openxmlformats.org/officeDocument/2006/relationships/image" Target="../media/image206.emf"/><Relationship Id="rId5" Type="http://schemas.openxmlformats.org/officeDocument/2006/relationships/image" Target="../media/image210.emf"/><Relationship Id="rId4" Type="http://schemas.openxmlformats.org/officeDocument/2006/relationships/image" Target="../media/image209.emf"/></Relationships>
</file>

<file path=ppt/slides/_rels/slide24.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notesSlide" Target="../notesSlides/notesSlide20.xml"/><Relationship Id="rId1" Type="http://schemas.openxmlformats.org/officeDocument/2006/relationships/slideLayout" Target="../slideLayouts/slideLayout90.xml"/><Relationship Id="rId5" Type="http://schemas.openxmlformats.org/officeDocument/2006/relationships/image" Target="../media/image217.emf"/><Relationship Id="rId4" Type="http://schemas.openxmlformats.org/officeDocument/2006/relationships/image" Target="../media/image216.emf"/></Relationships>
</file>

<file path=ppt/slides/_rels/slide25.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5.emf"/><Relationship Id="rId7" Type="http://schemas.openxmlformats.org/officeDocument/2006/relationships/image" Target="../media/image218.emf"/><Relationship Id="rId12" Type="http://schemas.openxmlformats.org/officeDocument/2006/relationships/image" Target="../media/image222.png"/><Relationship Id="rId2" Type="http://schemas.openxmlformats.org/officeDocument/2006/relationships/notesSlide" Target="../notesSlides/notesSlide21.xml"/><Relationship Id="rId1" Type="http://schemas.openxmlformats.org/officeDocument/2006/relationships/slideLayout" Target="../slideLayouts/slideLayout90.xml"/><Relationship Id="rId6" Type="http://schemas.openxmlformats.org/officeDocument/2006/relationships/image" Target="../media/image205.emf"/><Relationship Id="rId11" Type="http://schemas.openxmlformats.org/officeDocument/2006/relationships/image" Target="../media/image221.png"/><Relationship Id="rId5" Type="http://schemas.openxmlformats.org/officeDocument/2006/relationships/image" Target="../media/image217.emf"/><Relationship Id="rId10" Type="http://schemas.openxmlformats.org/officeDocument/2006/relationships/image" Target="../media/image220.emf"/><Relationship Id="rId4" Type="http://schemas.openxmlformats.org/officeDocument/2006/relationships/image" Target="../media/image216.emf"/><Relationship Id="rId9" Type="http://schemas.microsoft.com/office/2007/relationships/hdphoto" Target="../media/hdphoto6.wdp"/></Relationships>
</file>

<file path=ppt/slides/_rels/slide26.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image" Target="../media/image205.emf"/><Relationship Id="rId7" Type="http://schemas.openxmlformats.org/officeDocument/2006/relationships/image" Target="../media/image223.emf"/><Relationship Id="rId2" Type="http://schemas.openxmlformats.org/officeDocument/2006/relationships/notesSlide" Target="../notesSlides/notesSlide22.xml"/><Relationship Id="rId1" Type="http://schemas.openxmlformats.org/officeDocument/2006/relationships/slideLayout" Target="../slideLayouts/slideLayout90.xml"/><Relationship Id="rId6" Type="http://schemas.openxmlformats.org/officeDocument/2006/relationships/image" Target="../media/image217.emf"/><Relationship Id="rId5" Type="http://schemas.openxmlformats.org/officeDocument/2006/relationships/image" Target="../media/image216.emf"/><Relationship Id="rId4" Type="http://schemas.openxmlformats.org/officeDocument/2006/relationships/image" Target="../media/image215.emf"/></Relationships>
</file>

<file path=ppt/slides/_rels/slide27.xml.rels><?xml version="1.0" encoding="UTF-8" standalone="yes"?>
<Relationships xmlns="http://schemas.openxmlformats.org/package/2006/relationships"><Relationship Id="rId3" Type="http://schemas.openxmlformats.org/officeDocument/2006/relationships/image" Target="../media/image184.emf"/><Relationship Id="rId7" Type="http://schemas.openxmlformats.org/officeDocument/2006/relationships/image" Target="../media/image224.emf"/><Relationship Id="rId2" Type="http://schemas.openxmlformats.org/officeDocument/2006/relationships/notesSlide" Target="../notesSlides/notesSlide23.xml"/><Relationship Id="rId1" Type="http://schemas.openxmlformats.org/officeDocument/2006/relationships/slideLayout" Target="../slideLayouts/slideLayout55.xml"/><Relationship Id="rId6" Type="http://schemas.openxmlformats.org/officeDocument/2006/relationships/image" Target="../media/image190.emf"/><Relationship Id="rId5" Type="http://schemas.openxmlformats.org/officeDocument/2006/relationships/image" Target="../media/image32.png"/><Relationship Id="rId4" Type="http://schemas.openxmlformats.org/officeDocument/2006/relationships/image" Target="../media/image185.png"/></Relationships>
</file>

<file path=ppt/slides/_rels/slide28.xml.rels><?xml version="1.0" encoding="UTF-8" standalone="yes"?>
<Relationships xmlns="http://schemas.openxmlformats.org/package/2006/relationships"><Relationship Id="rId8" Type="http://schemas.openxmlformats.org/officeDocument/2006/relationships/image" Target="../media/image230.emf"/><Relationship Id="rId3" Type="http://schemas.openxmlformats.org/officeDocument/2006/relationships/image" Target="../media/image225.emf"/><Relationship Id="rId7" Type="http://schemas.openxmlformats.org/officeDocument/2006/relationships/image" Target="../media/image229.emf"/><Relationship Id="rId2" Type="http://schemas.openxmlformats.org/officeDocument/2006/relationships/notesSlide" Target="../notesSlides/notesSlide24.xml"/><Relationship Id="rId1" Type="http://schemas.openxmlformats.org/officeDocument/2006/relationships/slideLayout" Target="../slideLayouts/slideLayout118.xml"/><Relationship Id="rId6" Type="http://schemas.openxmlformats.org/officeDocument/2006/relationships/image" Target="../media/image228.emf"/><Relationship Id="rId5" Type="http://schemas.openxmlformats.org/officeDocument/2006/relationships/image" Target="../media/image227.emf"/><Relationship Id="rId4" Type="http://schemas.openxmlformats.org/officeDocument/2006/relationships/image" Target="../media/image226.emf"/></Relationships>
</file>

<file path=ppt/slides/_rels/slide2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5.xml"/><Relationship Id="rId1" Type="http://schemas.openxmlformats.org/officeDocument/2006/relationships/slideLayout" Target="../slideLayouts/slideLayout1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6.xml"/><Relationship Id="rId1" Type="http://schemas.openxmlformats.org/officeDocument/2006/relationships/slideLayout" Target="../slideLayouts/slideLayout146.xml"/></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3.png"/><Relationship Id="rId18" Type="http://schemas.openxmlformats.org/officeDocument/2006/relationships/image" Target="../media/image59.png"/><Relationship Id="rId3" Type="http://schemas.openxmlformats.org/officeDocument/2006/relationships/image" Target="../media/image16.png"/><Relationship Id="rId21" Type="http://schemas.openxmlformats.org/officeDocument/2006/relationships/image" Target="../media/image63.png"/><Relationship Id="rId7" Type="http://schemas.openxmlformats.org/officeDocument/2006/relationships/image" Target="../media/image17.png"/><Relationship Id="rId12" Type="http://schemas.openxmlformats.org/officeDocument/2006/relationships/image" Target="../media/image52.png"/><Relationship Id="rId17" Type="http://schemas.openxmlformats.org/officeDocument/2006/relationships/image" Target="../media/image234.emf"/><Relationship Id="rId2" Type="http://schemas.openxmlformats.org/officeDocument/2006/relationships/notesSlide" Target="../notesSlides/notesSlide27.xml"/><Relationship Id="rId16" Type="http://schemas.openxmlformats.org/officeDocument/2006/relationships/image" Target="../media/image15.png"/><Relationship Id="rId20" Type="http://schemas.openxmlformats.org/officeDocument/2006/relationships/image" Target="../media/image61.png"/><Relationship Id="rId1" Type="http://schemas.openxmlformats.org/officeDocument/2006/relationships/slideLayout" Target="../slideLayouts/slideLayout55.xml"/><Relationship Id="rId6" Type="http://schemas.openxmlformats.org/officeDocument/2006/relationships/image" Target="../media/image21.png"/><Relationship Id="rId11" Type="http://schemas.openxmlformats.org/officeDocument/2006/relationships/image" Target="../media/image233.emf"/><Relationship Id="rId24" Type="http://schemas.openxmlformats.org/officeDocument/2006/relationships/image" Target="../media/image60.png"/><Relationship Id="rId5" Type="http://schemas.openxmlformats.org/officeDocument/2006/relationships/image" Target="../media/image19.png"/><Relationship Id="rId15" Type="http://schemas.openxmlformats.org/officeDocument/2006/relationships/image" Target="../media/image56.png"/><Relationship Id="rId23" Type="http://schemas.openxmlformats.org/officeDocument/2006/relationships/image" Target="../media/image48.png"/><Relationship Id="rId10" Type="http://schemas.openxmlformats.org/officeDocument/2006/relationships/image" Target="../media/image20.png"/><Relationship Id="rId19" Type="http://schemas.openxmlformats.org/officeDocument/2006/relationships/image" Target="../media/image64.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54.png"/><Relationship Id="rId22"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 Id="rId9" Type="http://schemas.openxmlformats.org/officeDocument/2006/relationships/image" Target="../media/image241.png"/></Relationships>
</file>

<file path=ppt/slides/_rels/slide33.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notesSlide" Target="../notesSlides/notesSlide29.xml"/><Relationship Id="rId1" Type="http://schemas.openxmlformats.org/officeDocument/2006/relationships/slideLayout" Target="../slideLayouts/slideLayout118.xml"/><Relationship Id="rId6" Type="http://schemas.openxmlformats.org/officeDocument/2006/relationships/image" Target="../media/image243.emf"/><Relationship Id="rId5" Type="http://schemas.microsoft.com/office/2007/relationships/hdphoto" Target="../media/hdphoto7.wdp"/><Relationship Id="rId4" Type="http://schemas.openxmlformats.org/officeDocument/2006/relationships/image" Target="../media/image242.png"/></Relationships>
</file>

<file path=ppt/slides/_rels/slide3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emf"/><Relationship Id="rId7" Type="http://schemas.openxmlformats.org/officeDocument/2006/relationships/image" Target="../media/image248.emf"/><Relationship Id="rId2" Type="http://schemas.openxmlformats.org/officeDocument/2006/relationships/notesSlide" Target="../notesSlides/notesSlide30.xml"/><Relationship Id="rId1" Type="http://schemas.openxmlformats.org/officeDocument/2006/relationships/slideLayout" Target="../slideLayouts/slideLayout51.xml"/><Relationship Id="rId6" Type="http://schemas.openxmlformats.org/officeDocument/2006/relationships/image" Target="../media/image247.emf"/><Relationship Id="rId5" Type="http://schemas.openxmlformats.org/officeDocument/2006/relationships/image" Target="../media/image246.emf"/><Relationship Id="rId4" Type="http://schemas.openxmlformats.org/officeDocument/2006/relationships/image" Target="../media/image245.png"/></Relationships>
</file>

<file path=ppt/slides/_rels/slide35.x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4.emf"/><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7.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59.png"/><Relationship Id="rId3" Type="http://schemas.openxmlformats.org/officeDocument/2006/relationships/image" Target="../media/image225.emf"/><Relationship Id="rId7" Type="http://schemas.openxmlformats.org/officeDocument/2006/relationships/image" Target="../media/image253.png"/><Relationship Id="rId12" Type="http://schemas.openxmlformats.org/officeDocument/2006/relationships/image" Target="../media/image258.emf"/><Relationship Id="rId2" Type="http://schemas.openxmlformats.org/officeDocument/2006/relationships/notesSlide" Target="../notesSlides/notesSlide31.xml"/><Relationship Id="rId1" Type="http://schemas.openxmlformats.org/officeDocument/2006/relationships/slideLayout" Target="../slideLayouts/slideLayout194.xml"/><Relationship Id="rId6" Type="http://schemas.openxmlformats.org/officeDocument/2006/relationships/image" Target="../media/image252.png"/><Relationship Id="rId11" Type="http://schemas.openxmlformats.org/officeDocument/2006/relationships/image" Target="../media/image257.emf"/><Relationship Id="rId5" Type="http://schemas.openxmlformats.org/officeDocument/2006/relationships/image" Target="../media/image251.emf"/><Relationship Id="rId15" Type="http://schemas.openxmlformats.org/officeDocument/2006/relationships/image" Target="../media/image261.png"/><Relationship Id="rId10" Type="http://schemas.openxmlformats.org/officeDocument/2006/relationships/image" Target="../media/image256.emf"/><Relationship Id="rId4" Type="http://schemas.openxmlformats.org/officeDocument/2006/relationships/image" Target="../media/image250.png"/><Relationship Id="rId9" Type="http://schemas.openxmlformats.org/officeDocument/2006/relationships/image" Target="../media/image255.png"/><Relationship Id="rId14" Type="http://schemas.openxmlformats.org/officeDocument/2006/relationships/image" Target="../media/image260.png"/></Relationships>
</file>

<file path=ppt/slides/_rels/slide3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2.xml"/><Relationship Id="rId1" Type="http://schemas.openxmlformats.org/officeDocument/2006/relationships/slideLayout" Target="../slideLayouts/slideLayout209.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33.xml"/><Relationship Id="rId1" Type="http://schemas.openxmlformats.org/officeDocument/2006/relationships/slideLayout" Target="../slideLayouts/slideLayout209.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4.xml"/><Relationship Id="rId1" Type="http://schemas.openxmlformats.org/officeDocument/2006/relationships/slideLayout" Target="../slideLayouts/slideLayout209.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41.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notesSlide" Target="../notesSlides/notesSlide35.xml"/><Relationship Id="rId1" Type="http://schemas.openxmlformats.org/officeDocument/2006/relationships/slideLayout" Target="../slideLayouts/slideLayout1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customXml/item7.xml"/><Relationship Id="rId7" Type="http://schemas.openxmlformats.org/officeDocument/2006/relationships/image" Target="../media/image270.emf"/><Relationship Id="rId12" Type="http://schemas.openxmlformats.org/officeDocument/2006/relationships/image" Target="../media/image272.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269.emf"/><Relationship Id="rId11" Type="http://schemas.openxmlformats.org/officeDocument/2006/relationships/image" Target="../media/image271.emf"/><Relationship Id="rId5" Type="http://schemas.openxmlformats.org/officeDocument/2006/relationships/notesSlide" Target="../notesSlides/notesSlide37.xml"/><Relationship Id="rId10" Type="http://schemas.openxmlformats.org/officeDocument/2006/relationships/image" Target="../media/image76.emf"/><Relationship Id="rId4" Type="http://schemas.openxmlformats.org/officeDocument/2006/relationships/slideLayout" Target="../slideLayouts/slideLayout16.xml"/><Relationship Id="rId9" Type="http://schemas.openxmlformats.org/officeDocument/2006/relationships/image" Target="../media/image49.png"/></Relationships>
</file>

<file path=ppt/slides/_rels/slide45.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notesSlide" Target="../notesSlides/notesSlide38.xml"/><Relationship Id="rId7" Type="http://schemas.openxmlformats.org/officeDocument/2006/relationships/image" Target="../media/image61.png"/><Relationship Id="rId2" Type="http://schemas.openxmlformats.org/officeDocument/2006/relationships/slideLayout" Target="../slideLayouts/slideLayout16.xml"/><Relationship Id="rId1" Type="http://schemas.openxmlformats.org/officeDocument/2006/relationships/customXml" Target="../../customXml/item4.xml"/><Relationship Id="rId6" Type="http://schemas.openxmlformats.org/officeDocument/2006/relationships/image" Target="../media/image274.emf"/><Relationship Id="rId5" Type="http://schemas.openxmlformats.org/officeDocument/2006/relationships/image" Target="../media/image15.png"/><Relationship Id="rId4" Type="http://schemas.openxmlformats.org/officeDocument/2006/relationships/image" Target="../media/image273.emf"/><Relationship Id="rId9" Type="http://schemas.openxmlformats.org/officeDocument/2006/relationships/image" Target="../media/image276.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277.png"/></Relationships>
</file>

<file path=ppt/slides/_rels/slide47.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8.PNG"/><Relationship Id="rId7" Type="http://schemas.openxmlformats.org/officeDocument/2006/relationships/image" Target="../media/image282.png"/><Relationship Id="rId12" Type="http://schemas.openxmlformats.org/officeDocument/2006/relationships/image" Target="../media/image287.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281.png"/><Relationship Id="rId11" Type="http://schemas.openxmlformats.org/officeDocument/2006/relationships/image" Target="../media/image286.png"/><Relationship Id="rId5" Type="http://schemas.openxmlformats.org/officeDocument/2006/relationships/image" Target="../media/image280.png"/><Relationship Id="rId10" Type="http://schemas.openxmlformats.org/officeDocument/2006/relationships/image" Target="../media/image285.png"/><Relationship Id="rId4" Type="http://schemas.openxmlformats.org/officeDocument/2006/relationships/image" Target="../media/image279.png"/><Relationship Id="rId9" Type="http://schemas.openxmlformats.org/officeDocument/2006/relationships/image" Target="../media/image284.png"/></Relationships>
</file>

<file path=ppt/slides/_rels/slide4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88.png"/><Relationship Id="rId7" Type="http://schemas.openxmlformats.org/officeDocument/2006/relationships/image" Target="../media/image291.png"/><Relationship Id="rId12" Type="http://schemas.openxmlformats.org/officeDocument/2006/relationships/image" Target="../media/image294.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90.png"/><Relationship Id="rId11" Type="http://schemas.openxmlformats.org/officeDocument/2006/relationships/image" Target="../media/image293.png"/><Relationship Id="rId5" Type="http://schemas.openxmlformats.org/officeDocument/2006/relationships/image" Target="../media/image274.emf"/><Relationship Id="rId10" Type="http://schemas.openxmlformats.org/officeDocument/2006/relationships/image" Target="../media/image292.png"/><Relationship Id="rId4" Type="http://schemas.openxmlformats.org/officeDocument/2006/relationships/image" Target="../media/image289.png"/><Relationship Id="rId9"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296.emf"/><Relationship Id="rId2" Type="http://schemas.openxmlformats.org/officeDocument/2006/relationships/image" Target="../media/image295.emf"/><Relationship Id="rId1" Type="http://schemas.openxmlformats.org/officeDocument/2006/relationships/slideLayout" Target="../slideLayouts/slideLayout5.xml"/><Relationship Id="rId4" Type="http://schemas.openxmlformats.org/officeDocument/2006/relationships/image" Target="../media/image297.emf"/></Relationships>
</file>

<file path=ppt/slides/_rels/slide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9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4.png"/><Relationship Id="rId3" Type="http://schemas.openxmlformats.org/officeDocument/2006/relationships/image" Target="../media/image89.emf"/><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2" Type="http://schemas.openxmlformats.org/officeDocument/2006/relationships/notesSlide" Target="../notesSlides/notesSlide5.xml"/><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33.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jpg"/><Relationship Id="rId5" Type="http://schemas.openxmlformats.org/officeDocument/2006/relationships/image" Target="../media/image93.emf"/><Relationship Id="rId15" Type="http://schemas.openxmlformats.org/officeDocument/2006/relationships/image" Target="../media/image103.jpe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0.emf"/><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89.emf"/><Relationship Id="rId7" Type="http://schemas.openxmlformats.org/officeDocument/2006/relationships/image" Target="../media/image116.jp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115.emf"/><Relationship Id="rId11" Type="http://schemas.openxmlformats.org/officeDocument/2006/relationships/image" Target="../media/image120.png"/><Relationship Id="rId5" Type="http://schemas.openxmlformats.org/officeDocument/2006/relationships/image" Target="../media/image93.emf"/><Relationship Id="rId10" Type="http://schemas.openxmlformats.org/officeDocument/2006/relationships/image" Target="../media/image119.png"/><Relationship Id="rId4" Type="http://schemas.openxmlformats.org/officeDocument/2006/relationships/image" Target="../media/image90.emf"/><Relationship Id="rId9" Type="http://schemas.openxmlformats.org/officeDocument/2006/relationships/image" Target="../media/image118.png"/></Relationships>
</file>

<file path=ppt/slides/_rels/slide9.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9.emf"/><Relationship Id="rId7" Type="http://schemas.openxmlformats.org/officeDocument/2006/relationships/image" Target="../media/image122.emf"/><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121.emf"/><Relationship Id="rId5" Type="http://schemas.openxmlformats.org/officeDocument/2006/relationships/image" Target="../media/image93.emf"/><Relationship Id="rId10" Type="http://schemas.openxmlformats.org/officeDocument/2006/relationships/image" Target="../media/image124.png"/><Relationship Id="rId4" Type="http://schemas.openxmlformats.org/officeDocument/2006/relationships/image" Target="../media/image90.emf"/><Relationship Id="rId9" Type="http://schemas.openxmlformats.org/officeDocument/2006/relationships/image" Target="../media/image1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Open &amp; </a:t>
            </a:r>
            <a:br>
              <a:rPr lang="en-US" sz="1764" dirty="0">
                <a:solidFill>
                  <a:srgbClr val="002050"/>
                </a:solidFill>
                <a:latin typeface="Segoe UI Semibold" panose="020B0702040204020203" pitchFamily="34" charset="0"/>
                <a:cs typeface="Segoe UI Semibold" panose="020B0702040204020203" pitchFamily="34" charset="0"/>
              </a:rPr>
            </a:br>
            <a:r>
              <a:rPr lang="en-US" sz="1764"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139969" y="249568"/>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Trustworthy</a:t>
            </a:r>
          </a:p>
        </p:txBody>
      </p:sp>
      <p:sp>
        <p:nvSpPr>
          <p:cNvPr id="101" name="TextBox 100"/>
          <p:cNvSpPr txBox="1"/>
          <p:nvPr/>
        </p:nvSpPr>
        <p:spPr>
          <a:xfrm>
            <a:off x="7139969" y="934158"/>
            <a:ext cx="4799073" cy="941141"/>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2352" dirty="0">
                <a:solidFill>
                  <a:schemeClr val="bg1">
                    <a:lumMod val="75000"/>
                  </a:schemeClr>
                </a:solidFill>
                <a:latin typeface="Segoe UI Light"/>
                <a:ea typeface="MS PGothic" panose="020B0600070205080204" pitchFamily="34" charset="-128"/>
              </a:rPr>
              <a:t>More compliance certifications than any other cloud</a:t>
            </a:r>
          </a:p>
        </p:txBody>
      </p:sp>
      <p:pic>
        <p:nvPicPr>
          <p:cNvPr id="102" name="Picture 101"/>
          <p:cNvPicPr>
            <a:picLocks noChangeAspect="1"/>
          </p:cNvPicPr>
          <p:nvPr/>
        </p:nvPicPr>
        <p:blipFill>
          <a:blip r:embed="rId5"/>
          <a:stretch>
            <a:fillRect/>
          </a:stretch>
        </p:blipFill>
        <p:spPr>
          <a:xfrm>
            <a:off x="3983426" y="3317797"/>
            <a:ext cx="2110465" cy="1825033"/>
          </a:xfrm>
          <a:prstGeom prst="rect">
            <a:avLst/>
          </a:prstGeom>
        </p:spPr>
      </p:pic>
      <p:sp>
        <p:nvSpPr>
          <p:cNvPr id="103" name="Rectangle 102"/>
          <p:cNvSpPr/>
          <p:nvPr/>
        </p:nvSpPr>
        <p:spPr>
          <a:xfrm>
            <a:off x="4310754" y="4065363"/>
            <a:ext cx="1404610" cy="334829"/>
          </a:xfrm>
          <a:prstGeom prst="rect">
            <a:avLst/>
          </a:prstGeom>
        </p:spPr>
        <p:txBody>
          <a:bodyPr wrap="none">
            <a:spAutoFit/>
          </a:bodyPr>
          <a:lstStyle/>
          <a:p>
            <a:pPr algn="ctr" defTabSz="913554">
              <a:lnSpc>
                <a:spcPct val="90000"/>
              </a:lnSpc>
              <a:defRPr/>
            </a:pPr>
            <a:r>
              <a:rPr lang="en-US" sz="1764"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05467" y="1742747"/>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dirty="0">
              <a:solidFill>
                <a:srgbClr val="5C2D91"/>
              </a:solidFill>
              <a:cs typeface="Segoe UI" panose="020B0502040204020203" pitchFamily="34" charset="0"/>
            </a:endParaRPr>
          </a:p>
        </p:txBody>
      </p:sp>
      <p:sp>
        <p:nvSpPr>
          <p:cNvPr id="122" name="Rectangle 121"/>
          <p:cNvSpPr/>
          <p:nvPr/>
        </p:nvSpPr>
        <p:spPr>
          <a:xfrm flipH="1">
            <a:off x="2105467" y="3170735"/>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dirty="0">
              <a:solidFill>
                <a:srgbClr val="5C2D91"/>
              </a:solidFill>
              <a:cs typeface="Segoe UI" panose="020B0502040204020203" pitchFamily="34" charset="0"/>
            </a:endParaRPr>
          </a:p>
        </p:txBody>
      </p:sp>
      <p:sp>
        <p:nvSpPr>
          <p:cNvPr id="145" name="Rectangle 144"/>
          <p:cNvSpPr/>
          <p:nvPr/>
        </p:nvSpPr>
        <p:spPr>
          <a:xfrm flipH="1">
            <a:off x="2105467" y="4598326"/>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dirty="0">
              <a:solidFill>
                <a:srgbClr val="5C2D91"/>
              </a:solidFill>
              <a:cs typeface="Segoe UI" panose="020B0502040204020203" pitchFamily="34" charset="0"/>
            </a:endParaRPr>
          </a:p>
        </p:txBody>
      </p:sp>
      <p:grpSp>
        <p:nvGrpSpPr>
          <p:cNvPr id="2" name="Group 1"/>
          <p:cNvGrpSpPr/>
          <p:nvPr/>
        </p:nvGrpSpPr>
        <p:grpSpPr>
          <a:xfrm>
            <a:off x="7319768" y="1893251"/>
            <a:ext cx="4421142" cy="4402726"/>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04793" y="4222088"/>
            <a:ext cx="2114110" cy="1828185"/>
          </a:xfrm>
          <a:prstGeom prst="rect">
            <a:avLst/>
          </a:prstGeom>
        </p:spPr>
      </p:pic>
      <p:grpSp>
        <p:nvGrpSpPr>
          <p:cNvPr id="64" name="Group 63"/>
          <p:cNvGrpSpPr/>
          <p:nvPr/>
        </p:nvGrpSpPr>
        <p:grpSpPr>
          <a:xfrm>
            <a:off x="2401805" y="601024"/>
            <a:ext cx="2114110" cy="1828185"/>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3977058" y="3310174"/>
            <a:ext cx="2114110" cy="1828185"/>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27838" y="4977277"/>
            <a:ext cx="1825912" cy="524867"/>
          </a:xfrm>
          <a:prstGeom prst="rect">
            <a:avLst/>
          </a:prstGeom>
        </p:spPr>
        <p:txBody>
          <a:bodyPr wrap="none">
            <a:spAutoFit/>
          </a:bodyPr>
          <a:lstStyle/>
          <a:p>
            <a:pPr algn="ctr" defTabSz="913554">
              <a:lnSpc>
                <a:spcPct val="90000"/>
              </a:lnSpc>
              <a:defRPr/>
            </a:pPr>
            <a:r>
              <a:rPr lang="en-US" sz="1568" dirty="0">
                <a:solidFill>
                  <a:srgbClr val="002050"/>
                </a:solidFill>
                <a:latin typeface="Segoe UI Semibold" panose="020B0702040204020203" pitchFamily="34" charset="0"/>
                <a:cs typeface="Segoe UI Semibold" panose="020B0702040204020203" pitchFamily="34" charset="0"/>
              </a:rPr>
              <a:t>Platform for SaaS </a:t>
            </a:r>
            <a:br>
              <a:rPr lang="en-US" sz="1568" dirty="0">
                <a:solidFill>
                  <a:srgbClr val="002050"/>
                </a:solidFill>
                <a:latin typeface="Segoe UI Semibold" panose="020B0702040204020203" pitchFamily="34" charset="0"/>
                <a:cs typeface="Segoe UI Semibold" panose="020B0702040204020203" pitchFamily="34" charset="0"/>
              </a:rPr>
            </a:br>
            <a:r>
              <a:rPr lang="en-US" sz="1568"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69525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0" y="472766"/>
            <a:ext cx="4109764"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2664"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6160"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83" y="4513851"/>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1.5</a:t>
            </a:r>
            <a:r>
              <a:rPr lang="en-US" sz="3528" dirty="0">
                <a:solidFill>
                  <a:schemeClr val="bg1"/>
                </a:solidFill>
                <a:latin typeface="Segoe UI Semilight" panose="020B0402040204020203" pitchFamily="34" charset="0"/>
                <a:cs typeface="Segoe UI Semilight" panose="020B0402040204020203" pitchFamily="34" charset="0"/>
              </a:rPr>
              <a:t>Trillion</a:t>
            </a:r>
            <a:endParaRPr lang="en-US" sz="5293"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Messages per month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processed by Azure </a:t>
            </a:r>
            <a:r>
              <a:rPr lang="en-US" sz="1764" dirty="0" err="1">
                <a:solidFill>
                  <a:srgbClr val="0072CC"/>
                </a:solidFill>
                <a:latin typeface="Segoe UI Semibold" panose="020B0702040204020203" pitchFamily="34" charset="0"/>
                <a:cs typeface="Segoe UI Semibold" panose="020B0702040204020203" pitchFamily="34" charset="0"/>
              </a:rPr>
              <a:t>IoT</a:t>
            </a:r>
            <a:endParaRPr lang="en-US" sz="1764"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42473"/>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2664"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6160"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6160" y="472766"/>
            <a:ext cx="4152665"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cs typeface="Segoe UI Semibold" panose="020B0702040204020203" pitchFamily="34" charset="0"/>
              </a:rPr>
              <a:t>&gt;500</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8625"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Users in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4079" y="4540936"/>
            <a:ext cx="3774900" cy="2259300"/>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777</a:t>
            </a:r>
            <a:r>
              <a:rPr lang="en-US" sz="3528" spc="-206" dirty="0">
                <a:solidFill>
                  <a:schemeClr val="bg1"/>
                </a:solidFill>
                <a:latin typeface="Segoe UI Semilight" panose="020B0402040204020203" pitchFamily="34" charset="0"/>
                <a:cs typeface="Segoe UI Semilight" panose="020B0402040204020203" pitchFamily="34" charset="0"/>
              </a:rPr>
              <a:t>Trillion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Storage Transactions</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per day</a:t>
            </a:r>
            <a:br>
              <a:rPr lang="en-US" sz="1764" dirty="0">
                <a:solidFill>
                  <a:srgbClr val="0072CC"/>
                </a:solidFill>
                <a:latin typeface="Segoe UI Semibold" panose="020B0702040204020203" pitchFamily="34" charset="0"/>
                <a:cs typeface="Segoe UI Semibold" panose="020B0702040204020203" pitchFamily="34" charset="0"/>
              </a:rPr>
            </a:br>
            <a:endParaRPr lang="en-US" sz="1764"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4079" y="472766"/>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&gt;1.5</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SQL Databases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2038" y="4540999"/>
            <a:ext cx="4101777"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&gt;40</a:t>
            </a:r>
            <a:r>
              <a:rPr lang="en-US" sz="4312" spc="-206" dirty="0">
                <a:solidFill>
                  <a:schemeClr val="bg1"/>
                </a:solidFill>
                <a:latin typeface="Segoe UI Semilight" panose="020B0402040204020203" pitchFamily="34" charset="0"/>
                <a:cs typeface="Segoe UI Semilight" panose="020B0402040204020203" pitchFamily="34" charset="0"/>
              </a:rPr>
              <a:t>%</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Revenue from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037395"/>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1987" y="2877271"/>
            <a:ext cx="6966870" cy="1185476"/>
          </a:xfrm>
          <a:prstGeom prst="rect">
            <a:avLst/>
          </a:prstGeom>
          <a:noFill/>
        </p:spPr>
        <p:txBody>
          <a:bodyPr wrap="none" lIns="179238" tIns="143391" rIns="179238" bIns="143391" rtlCol="0">
            <a:spAutoFit/>
          </a:bodyPr>
          <a:lstStyle/>
          <a:p>
            <a:pPr algn="ctr">
              <a:lnSpc>
                <a:spcPct val="90000"/>
              </a:lnSpc>
              <a:spcAft>
                <a:spcPts val="588"/>
              </a:spcAft>
            </a:pPr>
            <a:r>
              <a:rPr lang="en-US" sz="6469" dirty="0">
                <a:solidFill>
                  <a:schemeClr val="tx1">
                    <a:lumMod val="50000"/>
                  </a:schemeClr>
                </a:solidFill>
              </a:rPr>
              <a:t>Azure momentum</a:t>
            </a:r>
          </a:p>
        </p:txBody>
      </p:sp>
    </p:spTree>
    <p:extLst>
      <p:ext uri="{BB962C8B-B14F-4D97-AF65-F5344CB8AC3E}">
        <p14:creationId xmlns:p14="http://schemas.microsoft.com/office/powerpoint/2010/main" val="28405029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379"/>
            <a:ext cx="4147825" cy="68552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62" y="1655048"/>
            <a:ext cx="3878301" cy="3381471"/>
          </a:xfrm>
          <a:prstGeom prst="rect">
            <a:avLst/>
          </a:prstGeom>
          <a:noFill/>
        </p:spPr>
        <p:txBody>
          <a:bodyPr wrap="square" lIns="179238" tIns="143391" rIns="179238" bIns="143391" rtlCol="0">
            <a:spAutoFit/>
          </a:bodyPr>
          <a:lstStyle/>
          <a:p>
            <a:pPr defTabSz="914180">
              <a:spcAft>
                <a:spcPts val="588"/>
              </a:spcAft>
              <a:defRPr/>
            </a:pPr>
            <a:r>
              <a:rPr lang="en-US" sz="9409" dirty="0">
                <a:solidFill>
                  <a:srgbClr val="FFFFFF"/>
                </a:solidFill>
                <a:latin typeface="Segoe UI Light" panose="020B0502040204020203" pitchFamily="34" charset="0"/>
                <a:cs typeface="Segoe UI Light" panose="020B0502040204020203" pitchFamily="34" charset="0"/>
              </a:rPr>
              <a:t>&gt;80% </a:t>
            </a:r>
            <a:br>
              <a:rPr lang="en-US" sz="5881" dirty="0">
                <a:solidFill>
                  <a:srgbClr val="FFFFFF"/>
                </a:solidFill>
                <a:latin typeface="Segoe UI Semilight"/>
                <a:cs typeface="Segoe UI Semibold" panose="020B0702040204020203" pitchFamily="34" charset="0"/>
              </a:rPr>
            </a:br>
            <a:r>
              <a:rPr lang="en-US" sz="3136" dirty="0">
                <a:solidFill>
                  <a:srgbClr val="FFFFFF"/>
                </a:solidFill>
                <a:latin typeface="+mj-lt"/>
                <a:cs typeface="Segoe UI Semibold" panose="020B0702040204020203" pitchFamily="34" charset="0"/>
              </a:rPr>
              <a:t>of Fortune 500 use the Microsoft Cloud</a:t>
            </a:r>
            <a:endParaRPr lang="en-US" sz="3920" dirty="0">
              <a:solidFill>
                <a:srgbClr val="FFFFFF"/>
              </a:solidFill>
              <a:latin typeface="+mj-lt"/>
            </a:endParaRPr>
          </a:p>
          <a:p>
            <a:pPr defTabSz="914180">
              <a:spcAft>
                <a:spcPts val="588"/>
              </a:spcAft>
              <a:defRPr/>
            </a:pPr>
            <a:endParaRPr lang="en-US" sz="3920" dirty="0">
              <a:solidFill>
                <a:srgbClr val="FFFFFF"/>
              </a:solidFill>
              <a:latin typeface="Segoe UI Semilight"/>
            </a:endParaRPr>
          </a:p>
        </p:txBody>
      </p:sp>
      <p:grpSp>
        <p:nvGrpSpPr>
          <p:cNvPr id="5" name="Group 4"/>
          <p:cNvGrpSpPr/>
          <p:nvPr/>
        </p:nvGrpSpPr>
        <p:grpSpPr>
          <a:xfrm>
            <a:off x="4570412" y="304800"/>
            <a:ext cx="7298867" cy="6014014"/>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9871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a:t>Connect every on-premises server to the cloud</a:t>
            </a: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a:solidFill>
                  <a:schemeClr val="bg1"/>
                </a:solidFill>
                <a:ea typeface="Segoe UI" pitchFamily="34" charset="0"/>
                <a:cs typeface="Segoe UI" pitchFamily="34" charset="0"/>
              </a:rPr>
              <a:t>StorSimple</a:t>
            </a:r>
            <a:endParaRPr lang="en-US" sz="1400" b="1" dirty="0">
              <a:solidFill>
                <a:schemeClr val="bg1"/>
              </a:solidFill>
              <a:ea typeface="Segoe UI" pitchFamily="34" charset="0"/>
              <a:cs typeface="Segoe UI" pitchFamily="34" charset="0"/>
            </a:endParaRPr>
          </a:p>
          <a:p>
            <a:pPr>
              <a:lnSpc>
                <a:spcPts val="1900"/>
              </a:lnSpc>
            </a:pPr>
            <a:r>
              <a:rPr lang="en-US" sz="1400" b="1" dirty="0">
                <a:solidFill>
                  <a:schemeClr val="bg1"/>
                </a:solidFill>
                <a:ea typeface="Segoe UI" pitchFamily="34" charset="0"/>
                <a:cs typeface="Segoe UI" pitchFamily="34" charset="0"/>
              </a:rPr>
              <a:t>Backup</a:t>
            </a:r>
          </a:p>
          <a:p>
            <a:pPr>
              <a:lnSpc>
                <a:spcPts val="1900"/>
              </a:lnSpc>
            </a:pPr>
            <a:r>
              <a:rPr lang="en-US" sz="1400" b="1" dirty="0">
                <a:solidFill>
                  <a:schemeClr val="bg1"/>
                </a:solidFill>
                <a:ea typeface="Segoe UI" pitchFamily="34" charset="0"/>
                <a:cs typeface="Segoe UI" pitchFamily="34" charset="0"/>
              </a:rPr>
              <a:t>Hyper-V Disaster Recovery</a:t>
            </a:r>
          </a:p>
          <a:p>
            <a:pPr>
              <a:lnSpc>
                <a:spcPts val="1900"/>
              </a:lnSpc>
            </a:pPr>
            <a:r>
              <a:rPr lang="en-US" sz="1400" b="1" dirty="0">
                <a:solidFill>
                  <a:schemeClr val="bg1"/>
                </a:solidFill>
                <a:ea typeface="Segoe UI" pitchFamily="34" charset="0"/>
                <a:cs typeface="Segoe UI" pitchFamily="34" charset="0"/>
              </a:rPr>
              <a:t>VMWare Disaster Recovery</a:t>
            </a:r>
          </a:p>
          <a:p>
            <a:pPr>
              <a:lnSpc>
                <a:spcPts val="1900"/>
              </a:lnSpc>
            </a:pPr>
            <a:r>
              <a:rPr lang="en-US" sz="1400" b="1" dirty="0">
                <a:solidFill>
                  <a:schemeClr val="bg1"/>
                </a:solidFill>
                <a:ea typeface="Segoe UI" pitchFamily="34" charset="0"/>
                <a:cs typeface="Segoe UI" pitchFamily="34" charset="0"/>
              </a:rPr>
              <a:t>SQL Server Always On</a:t>
            </a:r>
          </a:p>
          <a:p>
            <a:pPr>
              <a:lnSpc>
                <a:spcPts val="1900"/>
              </a:lnSpc>
            </a:pPr>
            <a:r>
              <a:rPr lang="en-US" sz="1400" b="1" dirty="0">
                <a:solidFill>
                  <a:schemeClr val="bg1"/>
                </a:solidFill>
                <a:ea typeface="Segoe UI" pitchFamily="34" charset="0"/>
                <a:cs typeface="Segoe UI" pitchFamily="34" charset="0"/>
              </a:rPr>
              <a:t>Active Directory</a:t>
            </a:r>
          </a:p>
          <a:p>
            <a:pPr>
              <a:lnSpc>
                <a:spcPts val="1900"/>
              </a:lnSpc>
            </a:pPr>
            <a:r>
              <a:rPr lang="en-US" sz="1400" b="1" dirty="0">
                <a:solidFill>
                  <a:schemeClr val="bg1"/>
                </a:solidFill>
                <a:ea typeface="Segoe UI" pitchFamily="34" charset="0"/>
                <a:cs typeface="Segoe UI" pitchFamily="34" charset="0"/>
              </a:rPr>
              <a:t>Orchestration as a Service</a:t>
            </a:r>
          </a:p>
          <a:p>
            <a:pPr>
              <a:lnSpc>
                <a:spcPts val="1900"/>
              </a:lnSpc>
            </a:pPr>
            <a:r>
              <a:rPr lang="en-US" sz="1400" b="1" dirty="0" err="1">
                <a:solidFill>
                  <a:schemeClr val="bg1"/>
                </a:solidFill>
                <a:ea typeface="Segoe UI" pitchFamily="34" charset="0"/>
                <a:cs typeface="Segoe UI" pitchFamily="34" charset="0"/>
              </a:rPr>
              <a:t>ExpressRoute</a:t>
            </a:r>
            <a:r>
              <a:rPr lang="en-US" sz="1400" b="1" dirty="0">
                <a:solidFill>
                  <a:schemeClr val="bg1"/>
                </a:solidFill>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a:solidFill>
                  <a:srgbClr val="003476"/>
                </a:solidFill>
              </a:rPr>
              <a:t>Azure</a:t>
            </a: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a:solidFill>
                  <a:schemeClr val="bg1"/>
                </a:solidFill>
              </a:rPr>
              <a:t>On-Premises Datacenter</a:t>
            </a: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896203">
              <a:lnSpc>
                <a:spcPct val="90000"/>
              </a:lnSpc>
              <a:spcAft>
                <a:spcPts val="588"/>
              </a:spcAft>
            </a:pPr>
            <a:r>
              <a:rPr lang="en-US" sz="3528"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1764"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1555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2"/>
                                        </p:tgtEl>
                                      </p:cBhvr>
                                    </p:animEffect>
                                    <p:set>
                                      <p:cBhvr>
                                        <p:cTn id="11" dur="1" fill="hold">
                                          <p:stCondLst>
                                            <p:cond delay="499"/>
                                          </p:stCondLst>
                                        </p:cTn>
                                        <p:tgtEl>
                                          <p:spTgt spid="4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3"/>
                                        </p:tgtEl>
                                      </p:cBhvr>
                                    </p:animEffect>
                                    <p:set>
                                      <p:cBhvr>
                                        <p:cTn id="14" dur="1" fill="hold">
                                          <p:stCondLst>
                                            <p:cond delay="499"/>
                                          </p:stCondLst>
                                        </p:cTn>
                                        <p:tgtEl>
                                          <p:spTgt spid="63"/>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0 2.36042E-7 L 0 0.18202 " pathEditMode="relative" rAng="0" ptsTypes="AA">
                                      <p:cBhvr>
                                        <p:cTn id="17" dur="500" fill="hold"/>
                                        <p:tgtEl>
                                          <p:spTgt spid="6"/>
                                        </p:tgtEl>
                                        <p:attrNameLst>
                                          <p:attrName>ppt_x</p:attrName>
                                          <p:attrName>ppt_y</p:attrName>
                                        </p:attrNameLst>
                                      </p:cBhvr>
                                      <p:rCtr x="0" y="9101"/>
                                    </p:animMotion>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250"/>
                                        <p:tgtEl>
                                          <p:spTgt spid="7"/>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250"/>
                                        <p:tgtEl>
                                          <p:spTgt spid="6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250"/>
                                        <p:tgtEl>
                                          <p:spTgt spid="229"/>
                                        </p:tgtEl>
                                      </p:cBhvr>
                                    </p:animEffect>
                                  </p:childTnLst>
                                </p:cTn>
                              </p:par>
                              <p:par>
                                <p:cTn id="30" presetID="10" presetClass="entr" presetSubtype="0" fill="hold" nodeType="withEffect">
                                  <p:stCondLst>
                                    <p:cond delay="10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250"/>
                                        <p:tgtEl>
                                          <p:spTgt spid="231"/>
                                        </p:tgtEl>
                                      </p:cBhvr>
                                    </p:animEffect>
                                  </p:childTnLst>
                                </p:cTn>
                              </p:par>
                              <p:par>
                                <p:cTn id="33" presetID="10" presetClass="entr" presetSubtype="0" fill="hold" nodeType="withEffect">
                                  <p:stCondLst>
                                    <p:cond delay="150"/>
                                  </p:stCondLst>
                                  <p:childTnLst>
                                    <p:set>
                                      <p:cBhvr>
                                        <p:cTn id="34" dur="1" fill="hold">
                                          <p:stCondLst>
                                            <p:cond delay="0"/>
                                          </p:stCondLst>
                                        </p:cTn>
                                        <p:tgtEl>
                                          <p:spTgt spid="233"/>
                                        </p:tgtEl>
                                        <p:attrNameLst>
                                          <p:attrName>style.visibility</p:attrName>
                                        </p:attrNameLst>
                                      </p:cBhvr>
                                      <p:to>
                                        <p:strVal val="visible"/>
                                      </p:to>
                                    </p:set>
                                    <p:animEffect transition="in" filter="fade">
                                      <p:cBhvr>
                                        <p:cTn id="35" dur="250"/>
                                        <p:tgtEl>
                                          <p:spTgt spid="233"/>
                                        </p:tgtEl>
                                      </p:cBhvr>
                                    </p:animEffect>
                                  </p:childTnLst>
                                </p:cTn>
                              </p:par>
                              <p:par>
                                <p:cTn id="36" presetID="10" presetClass="entr" presetSubtype="0" fill="hold" nodeType="withEffect">
                                  <p:stCondLst>
                                    <p:cond delay="20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3" grpId="0"/>
      <p:bldP spid="4" grpId="0"/>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059949" y="1989804"/>
            <a:ext cx="8015416" cy="3911503"/>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8305" y="3730810"/>
            <a:ext cx="453429" cy="267032"/>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7043" y="440292"/>
            <a:ext cx="11085497" cy="8991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031">
              <a:lnSpc>
                <a:spcPct val="100000"/>
              </a:lnSpc>
              <a:spcAft>
                <a:spcPts val="588"/>
              </a:spcAft>
            </a:pPr>
            <a:r>
              <a:rPr lang="en-US" sz="4704" dirty="0">
                <a:solidFill>
                  <a:srgbClr val="00B0F0"/>
                </a:solidFill>
              </a:rPr>
              <a:t>Azure App Service</a:t>
            </a:r>
            <a:br>
              <a:rPr lang="en-US" sz="4704" dirty="0">
                <a:solidFill>
                  <a:schemeClr val="tx1"/>
                </a:solidFill>
              </a:rPr>
            </a:br>
            <a:r>
              <a:rPr lang="en-US" sz="3528" dirty="0">
                <a:solidFill>
                  <a:schemeClr val="tx1"/>
                </a:solidFill>
              </a:rPr>
              <a:t>Build and scale great cloud apps</a:t>
            </a:r>
            <a:endParaRPr lang="en-US" sz="1372"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50" y="2502632"/>
            <a:ext cx="2823417" cy="2823417"/>
          </a:xfrm>
          <a:prstGeom prst="rect">
            <a:avLst/>
          </a:prstGeom>
        </p:spPr>
      </p:pic>
      <p:grpSp>
        <p:nvGrpSpPr>
          <p:cNvPr id="3" name="Group 2"/>
          <p:cNvGrpSpPr/>
          <p:nvPr/>
        </p:nvGrpSpPr>
        <p:grpSpPr>
          <a:xfrm>
            <a:off x="6915921" y="2172771"/>
            <a:ext cx="2544885" cy="3411636"/>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38" tIns="143391" rIns="179238" bIns="143391" rtlCol="0">
              <a:spAutoFit/>
            </a:bodyPr>
            <a:lstStyle/>
            <a:p>
              <a:pPr defTabSz="914180">
                <a:lnSpc>
                  <a:spcPct val="200000"/>
                </a:lnSpc>
                <a:spcAft>
                  <a:spcPts val="588"/>
                </a:spcAft>
              </a:pPr>
              <a:r>
                <a:rPr lang="en-US" sz="2352" kern="0" dirty="0">
                  <a:solidFill>
                    <a:srgbClr val="DFDFDE"/>
                  </a:solidFill>
                  <a:latin typeface="Segoe UI"/>
                </a:rPr>
                <a:t>Web Apps</a:t>
              </a:r>
            </a:p>
            <a:p>
              <a:pPr defTabSz="914180">
                <a:lnSpc>
                  <a:spcPct val="200000"/>
                </a:lnSpc>
                <a:spcAft>
                  <a:spcPts val="588"/>
                </a:spcAft>
              </a:pPr>
              <a:r>
                <a:rPr lang="en-US" sz="2352" kern="0" dirty="0">
                  <a:solidFill>
                    <a:srgbClr val="DFDFDE"/>
                  </a:solidFill>
                  <a:latin typeface="Segoe UI"/>
                </a:rPr>
                <a:t>Mobile Apps</a:t>
              </a:r>
            </a:p>
            <a:p>
              <a:pPr defTabSz="914180">
                <a:lnSpc>
                  <a:spcPct val="200000"/>
                </a:lnSpc>
                <a:spcAft>
                  <a:spcPts val="588"/>
                </a:spcAft>
              </a:pPr>
              <a:r>
                <a:rPr lang="en-US" sz="2352" kern="0" dirty="0">
                  <a:solidFill>
                    <a:srgbClr val="DFDFDE"/>
                  </a:solidFill>
                  <a:latin typeface="Segoe UI"/>
                </a:rPr>
                <a:t>Logic Apps</a:t>
              </a:r>
            </a:p>
            <a:p>
              <a:pPr defTabSz="914180">
                <a:lnSpc>
                  <a:spcPct val="200000"/>
                </a:lnSpc>
                <a:spcAft>
                  <a:spcPts val="588"/>
                </a:spcAft>
              </a:pPr>
              <a:r>
                <a:rPr lang="en-US" sz="2352" kern="0" dirty="0">
                  <a:solidFill>
                    <a:srgbClr val="DFDFDE"/>
                  </a:solidFill>
                  <a:latin typeface="Segoe UI"/>
                </a:rPr>
                <a:t>API Apps</a:t>
              </a:r>
            </a:p>
          </p:txBody>
        </p:sp>
      </p:grpSp>
      <p:pic>
        <p:nvPicPr>
          <p:cNvPr id="7" name="Picture 6"/>
          <p:cNvPicPr>
            <a:picLocks noChangeAspect="1"/>
          </p:cNvPicPr>
          <p:nvPr/>
        </p:nvPicPr>
        <p:blipFill>
          <a:blip r:embed="rId8"/>
          <a:stretch>
            <a:fillRect/>
          </a:stretch>
        </p:blipFill>
        <p:spPr>
          <a:xfrm>
            <a:off x="5499235" y="1989804"/>
            <a:ext cx="4576130" cy="3910362"/>
          </a:xfrm>
          <a:prstGeom prst="rect">
            <a:avLst/>
          </a:prstGeom>
        </p:spPr>
      </p:pic>
      <p:sp>
        <p:nvSpPr>
          <p:cNvPr id="18" name="TextBox 17"/>
          <p:cNvSpPr txBox="1"/>
          <p:nvPr/>
        </p:nvSpPr>
        <p:spPr>
          <a:xfrm>
            <a:off x="5918305" y="2743915"/>
            <a:ext cx="4304718" cy="2401116"/>
          </a:xfrm>
          <a:prstGeom prst="rect">
            <a:avLst/>
          </a:prstGeom>
          <a:noFill/>
        </p:spPr>
        <p:txBody>
          <a:bodyPr wrap="square" lIns="179238" tIns="143391" rIns="179238" bIns="143391" rtlCol="0" anchor="ctr">
            <a:spAutoFit/>
          </a:bodyPr>
          <a:lstStyle/>
          <a:p>
            <a:pPr defTabSz="896203">
              <a:spcAft>
                <a:spcPts val="1176"/>
              </a:spcAft>
            </a:pPr>
            <a:r>
              <a:rPr lang="en-US" sz="1960" kern="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defTabSz="896203">
              <a:spcAft>
                <a:spcPts val="1176"/>
              </a:spcAft>
            </a:pPr>
            <a:r>
              <a:rPr lang="en-US" sz="1960" kern="0" dirty="0">
                <a:solidFill>
                  <a:schemeClr val="tx2">
                    <a:lumMod val="10000"/>
                  </a:schemeClr>
                </a:solidFill>
                <a:latin typeface="Segoe UI Semibold" panose="020B0702040204020203" pitchFamily="34" charset="0"/>
                <a:cs typeface="Segoe UI Semibold" panose="020B0702040204020203" pitchFamily="34" charset="0"/>
              </a:rPr>
              <a:t>Auto patching</a:t>
            </a:r>
          </a:p>
          <a:p>
            <a:pPr defTabSz="896203">
              <a:spcAft>
                <a:spcPts val="1176"/>
              </a:spcAft>
            </a:pPr>
            <a:r>
              <a:rPr lang="en-US" sz="1960" kern="0" dirty="0">
                <a:solidFill>
                  <a:schemeClr val="tx2">
                    <a:lumMod val="10000"/>
                  </a:schemeClr>
                </a:solidFill>
                <a:latin typeface="Segoe UI Semibold" panose="020B0702040204020203" pitchFamily="34" charset="0"/>
                <a:cs typeface="Segoe UI Semibold" panose="020B0702040204020203" pitchFamily="34" charset="0"/>
              </a:rPr>
              <a:t>Auto scale</a:t>
            </a:r>
          </a:p>
          <a:p>
            <a:pPr defTabSz="896203">
              <a:spcAft>
                <a:spcPts val="1176"/>
              </a:spcAft>
            </a:pPr>
            <a:r>
              <a:rPr lang="en-US" sz="1960" kern="0" dirty="0">
                <a:solidFill>
                  <a:schemeClr val="tx2">
                    <a:lumMod val="10000"/>
                  </a:schemeClr>
                </a:solidFill>
                <a:latin typeface="Segoe UI Semibold" panose="020B0702040204020203" pitchFamily="34" charset="0"/>
                <a:cs typeface="Segoe UI Semibold" panose="020B0702040204020203" pitchFamily="34" charset="0"/>
              </a:rPr>
              <a:t>Integration with existing apps</a:t>
            </a:r>
          </a:p>
          <a:p>
            <a:pPr defTabSz="896203">
              <a:spcAft>
                <a:spcPts val="1176"/>
              </a:spcAft>
            </a:pPr>
            <a:r>
              <a:rPr lang="en-US" sz="1960" kern="0" dirty="0">
                <a:solidFill>
                  <a:schemeClr val="tx2">
                    <a:lumMod val="10000"/>
                  </a:schemeClr>
                </a:solidFill>
                <a:latin typeface="Segoe UI Semibold" panose="020B0702040204020203" pitchFamily="34" charset="0"/>
                <a:cs typeface="Segoe UI Semibold" panose="020B0702040204020203" pitchFamily="34" charset="0"/>
              </a:rPr>
              <a:t>Continuous deployment</a:t>
            </a:r>
          </a:p>
        </p:txBody>
      </p:sp>
    </p:spTree>
    <p:extLst>
      <p:ext uri="{BB962C8B-B14F-4D97-AF65-F5344CB8AC3E}">
        <p14:creationId xmlns:p14="http://schemas.microsoft.com/office/powerpoint/2010/main" val="31186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001D4E"/>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a:solidFill>
                  <a:schemeClr val="bg1"/>
                </a:solidFill>
              </a:rPr>
              <a:t>Azure App Service Web Apps</a:t>
            </a: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marL="0" marR="0" lvl="0" indent="0" algn="ctr" defTabSz="913886" eaLnBrk="1" fontAlgn="base" latinLnBrk="0" hangingPunct="1">
                <a:lnSpc>
                  <a:spcPct val="100000"/>
                </a:lnSpc>
                <a:spcBef>
                  <a:spcPct val="0"/>
                </a:spcBef>
                <a:spcAft>
                  <a:spcPct val="0"/>
                </a:spcAft>
                <a:buClrTx/>
                <a:buSzTx/>
                <a:buFontTx/>
                <a:buNone/>
                <a:tabLst/>
                <a:defRPr/>
              </a:pPr>
              <a:endParaRPr kumimoji="0" lang="en-US" sz="2266" b="0" i="0" u="none" strike="noStrike" kern="0" cap="none" spc="0" normalizeH="0" baseline="0" noProof="0" dirty="0">
                <a:ln>
                  <a:noFill/>
                </a:ln>
                <a:gradFill>
                  <a:gsLst>
                    <a:gs pos="0">
                      <a:srgbClr val="FFFFFF"/>
                    </a:gs>
                    <a:gs pos="100000">
                      <a:srgbClr val="FFFFFF"/>
                    </a:gs>
                  </a:gsLst>
                  <a:lin ang="16200000" scaled="0"/>
                </a:gradFill>
                <a:effectLst/>
                <a:uLnTx/>
                <a:uFillTx/>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marL="0" marR="0" lvl="0" indent="0" algn="ctr" defTabSz="914148" eaLnBrk="1" fontAlgn="auto" latinLnBrk="0" hangingPunct="1">
                <a:lnSpc>
                  <a:spcPct val="85000"/>
                </a:lnSpc>
                <a:spcBef>
                  <a:spcPts val="0"/>
                </a:spcBef>
                <a:spcAft>
                  <a:spcPts val="0"/>
                </a:spcAft>
                <a:buClrTx/>
                <a:buSzTx/>
                <a:buFontTx/>
                <a:buNone/>
                <a:tabLst/>
                <a:defRPr/>
              </a:pPr>
              <a:r>
                <a:rPr kumimoji="0" lang="en-US" sz="2799" b="0" i="0" u="none" strike="noStrike" kern="0" cap="none" spc="-71" normalizeH="0" baseline="0" noProof="0" dirty="0">
                  <a:ln>
                    <a:noFill/>
                  </a:ln>
                  <a:gradFill>
                    <a:gsLst>
                      <a:gs pos="0">
                        <a:srgbClr val="FFFFFF"/>
                      </a:gs>
                      <a:gs pos="100000">
                        <a:srgbClr val="FFFFFF"/>
                      </a:gs>
                    </a:gsLst>
                    <a:lin ang="16200000" scaled="0"/>
                  </a:gradFill>
                  <a:effectLst/>
                  <a:uLnTx/>
                  <a:uFillTx/>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marL="0" marR="0" lvl="0" indent="0" algn="ctr" defTabSz="913886" eaLnBrk="1" fontAlgn="base" latinLnBrk="0" hangingPunct="1">
                <a:lnSpc>
                  <a:spcPct val="100000"/>
                </a:lnSpc>
                <a:spcBef>
                  <a:spcPct val="0"/>
                </a:spcBef>
                <a:spcAft>
                  <a:spcPct val="0"/>
                </a:spcAft>
                <a:buClrTx/>
                <a:buSzTx/>
                <a:buFontTx/>
                <a:buNone/>
                <a:tabLst/>
                <a:defRPr/>
              </a:pPr>
              <a:endParaRPr kumimoji="0" lang="en-US" sz="2266" b="0" i="0" u="none" strike="noStrike" kern="0" cap="none" spc="0" normalizeH="0" baseline="0" noProof="0" dirty="0">
                <a:ln>
                  <a:noFill/>
                </a:ln>
                <a:gradFill>
                  <a:gsLst>
                    <a:gs pos="0">
                      <a:srgbClr val="FFFFFF"/>
                    </a:gs>
                    <a:gs pos="100000">
                      <a:srgbClr val="FFFFFF"/>
                    </a:gs>
                  </a:gsLst>
                  <a:lin ang="16200000" scaled="0"/>
                </a:gradFill>
                <a:effectLst/>
                <a:uLnTx/>
                <a:uFillTx/>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marL="0" marR="0" lvl="0" indent="0" algn="ctr" defTabSz="914148" eaLnBrk="1" fontAlgn="auto" latinLnBrk="0" hangingPunct="1">
                <a:lnSpc>
                  <a:spcPct val="85000"/>
                </a:lnSpc>
                <a:spcBef>
                  <a:spcPts val="0"/>
                </a:spcBef>
                <a:spcAft>
                  <a:spcPts val="0"/>
                </a:spcAft>
                <a:buClrTx/>
                <a:buSzTx/>
                <a:buFontTx/>
                <a:buNone/>
                <a:tabLst/>
                <a:defRPr/>
              </a:pPr>
              <a:r>
                <a:rPr kumimoji="0" lang="en-US" sz="2799" b="0" i="0" u="none" strike="noStrike" kern="0" cap="none" spc="-71" normalizeH="0" baseline="0" noProof="0" dirty="0">
                  <a:ln>
                    <a:noFill/>
                  </a:ln>
                  <a:gradFill>
                    <a:gsLst>
                      <a:gs pos="0">
                        <a:srgbClr val="FFFFFF"/>
                      </a:gs>
                      <a:gs pos="100000">
                        <a:srgbClr val="FFFFFF"/>
                      </a:gs>
                    </a:gsLst>
                    <a:lin ang="16200000" scaled="0"/>
                  </a:gradFill>
                  <a:effectLst/>
                  <a:uLnTx/>
                  <a:uFillTx/>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marL="0" marR="0" lvl="0" indent="0" algn="ctr" defTabSz="913886" eaLnBrk="1" fontAlgn="base" latinLnBrk="0" hangingPunct="1">
                <a:lnSpc>
                  <a:spcPct val="100000"/>
                </a:lnSpc>
                <a:spcBef>
                  <a:spcPct val="0"/>
                </a:spcBef>
                <a:spcAft>
                  <a:spcPct val="0"/>
                </a:spcAft>
                <a:buClrTx/>
                <a:buSzTx/>
                <a:buFontTx/>
                <a:buNone/>
                <a:tabLst/>
                <a:defRPr/>
              </a:pPr>
              <a:endParaRPr kumimoji="0" lang="en-US" sz="2266" b="0" i="0" u="none" strike="noStrike" kern="0" cap="none" spc="0" normalizeH="0" baseline="0" noProof="0" dirty="0">
                <a:ln>
                  <a:noFill/>
                </a:ln>
                <a:gradFill>
                  <a:gsLst>
                    <a:gs pos="0">
                      <a:srgbClr val="FFFFFF"/>
                    </a:gs>
                    <a:gs pos="100000">
                      <a:srgbClr val="FFFFFF"/>
                    </a:gs>
                  </a:gsLst>
                  <a:lin ang="16200000" scaled="0"/>
                </a:gradFill>
                <a:effectLst/>
                <a:uLnTx/>
                <a:uFillTx/>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marL="0" marR="0" lvl="0" indent="0" algn="ctr" defTabSz="914148" eaLnBrk="1" fontAlgn="auto" latinLnBrk="0" hangingPunct="1">
                <a:lnSpc>
                  <a:spcPct val="85000"/>
                </a:lnSpc>
                <a:spcBef>
                  <a:spcPts val="0"/>
                </a:spcBef>
                <a:spcAft>
                  <a:spcPts val="0"/>
                </a:spcAft>
                <a:buClrTx/>
                <a:buSzTx/>
                <a:buFontTx/>
                <a:buNone/>
                <a:tabLst/>
                <a:defRPr/>
              </a:pPr>
              <a:r>
                <a:rPr kumimoji="0" lang="en-US" sz="2799" b="0" i="0" u="none" strike="noStrike" kern="0" cap="none" spc="-71" normalizeH="0" baseline="0" noProof="0" dirty="0">
                  <a:ln>
                    <a:noFill/>
                  </a:ln>
                  <a:gradFill>
                    <a:gsLst>
                      <a:gs pos="0">
                        <a:srgbClr val="FFFFFF"/>
                      </a:gs>
                      <a:gs pos="100000">
                        <a:srgbClr val="FFFFFF"/>
                      </a:gs>
                    </a:gsLst>
                    <a:lin ang="16200000" scaled="0"/>
                  </a:gradFill>
                  <a:effectLst/>
                  <a:uLnTx/>
                  <a:uFillTx/>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Easily create and scale your new sites in seconds</a:t>
            </a:r>
          </a:p>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Automatically scale your sites that scale with your business</a:t>
            </a:r>
          </a:p>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Quickly improve performance and reduce latency with </a:t>
            </a:r>
            <a:r>
              <a:rPr kumimoji="0" lang="en-US" sz="1799"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right resources</a:t>
            </a:r>
          </a:p>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799"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Built-in </a:t>
            </a: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Leverage existing skills – Languages and databases you know</a:t>
            </a:r>
            <a:endPar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Start with open source apps and frameworks</a:t>
            </a:r>
          </a:p>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Develop with VS and </a:t>
            </a:r>
            <a:r>
              <a:rPr kumimoji="0" lang="en-US" sz="1799" b="0" i="0" u="none" strike="noStrike" kern="1200" cap="none" spc="0" normalizeH="0" baseline="0" noProof="0" dirty="0" err="1">
                <a:ln>
                  <a:noFill/>
                </a:ln>
                <a:solidFill>
                  <a:schemeClr val="bg1"/>
                </a:solidFill>
                <a:effectLst/>
                <a:uLnTx/>
                <a:uFillTx/>
                <a:latin typeface="Segoe UI Light" panose="020B0502040204020203" pitchFamily="34" charset="0"/>
                <a:ea typeface="+mn-ea"/>
                <a:cs typeface="Segoe UI Light" panose="020B0502040204020203" pitchFamily="34" charset="0"/>
              </a:rPr>
              <a:t>WebMatrix</a:t>
            </a:r>
            <a:endPar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Supports X-Plat development </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Improve developer productivity through continuous automated deployment</a:t>
            </a:r>
          </a:p>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Built-in monitoring of </a:t>
            </a:r>
            <a:r>
              <a:rPr kumimoji="0" lang="en-US" sz="1799" b="0" i="0" u="none" strike="noStrike" kern="1200" cap="none" spc="0" normalizeH="0" baseline="0" noProof="0" dirty="0" err="1">
                <a:ln>
                  <a:noFill/>
                </a:ln>
                <a:solidFill>
                  <a:schemeClr val="bg1"/>
                </a:solidFill>
                <a:effectLst/>
                <a:uLnTx/>
                <a:uFillTx/>
                <a:latin typeface="Segoe UI Light" panose="020B0502040204020203" pitchFamily="34" charset="0"/>
                <a:ea typeface="+mn-ea"/>
                <a:cs typeface="Segoe UI Light" panose="020B0502040204020203" pitchFamily="34" charset="0"/>
              </a:rPr>
              <a:t>perf</a:t>
            </a: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and usage data</a:t>
            </a:r>
          </a:p>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Built-in diagnostics to assist with debugging</a:t>
            </a:r>
          </a:p>
          <a:p>
            <a:pPr marL="0" marR="0" lvl="0" indent="0" algn="l" defTabSz="914400" rtl="0" eaLnBrk="1" fontAlgn="auto" latinLnBrk="0" hangingPunct="1">
              <a:lnSpc>
                <a:spcPct val="100000"/>
              </a:lnSpc>
              <a:spcBef>
                <a:spcPts val="1000"/>
              </a:spcBef>
              <a:spcAft>
                <a:spcPts val="8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Segoe UI Light" pitchFamily="34" charset="0"/>
                <a:ea typeface="+mn-ea"/>
                <a:cs typeface="+mn-cs"/>
              </a:rPr>
              <a:t>Built for DevOps </a:t>
            </a:r>
            <a:endParaRPr kumimoji="0" lang="en-US" sz="1799"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74" rtl="0" eaLnBrk="1" fontAlgn="auto" latinLnBrk="0" hangingPunct="1">
              <a:lnSpc>
                <a:spcPct val="90000"/>
              </a:lnSpc>
              <a:spcBef>
                <a:spcPct val="20000"/>
              </a:spcBef>
              <a:spcAft>
                <a:spcPts val="0"/>
              </a:spcAft>
              <a:buClrTx/>
              <a:buSzPct val="90000"/>
              <a:buFont typeface="Arial" pitchFamily="34" charset="0"/>
              <a:buNone/>
              <a:tabLst/>
              <a:defRPr/>
            </a:pPr>
            <a:r>
              <a:rPr kumimoji="0" lang="en-US" sz="3900" b="0" i="0" u="none" strike="noStrike" kern="1200" cap="none" spc="0" normalizeH="0" baseline="0" noProof="0" dirty="0">
                <a:ln>
                  <a:noFill/>
                </a:ln>
                <a:solidFill>
                  <a:schemeClr val="bg1"/>
                </a:solidFill>
                <a:effectLst/>
                <a:uLnTx/>
                <a:uFillTx/>
                <a:latin typeface="+mj-lt"/>
                <a:ea typeface="+mn-ea"/>
                <a:cs typeface="+mn-cs"/>
              </a:rPr>
              <a:t>Office Blog             ASP.NET site            microsoft.com</a:t>
            </a:r>
          </a:p>
        </p:txBody>
      </p:sp>
    </p:spTree>
    <p:extLst>
      <p:ext uri="{BB962C8B-B14F-4D97-AF65-F5344CB8AC3E}">
        <p14:creationId xmlns:p14="http://schemas.microsoft.com/office/powerpoint/2010/main" val="2800285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9605968" y="1389493"/>
            <a:ext cx="305526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rPr>
              <a:t>Storage</a:t>
            </a:r>
            <a:endParaRPr kumimoji="0" lang="en-US" sz="3600" b="0" i="0" u="none" strike="noStrike" kern="0" cap="none" spc="0" normalizeH="0" baseline="0" noProof="0" dirty="0">
              <a:ln>
                <a:noFill/>
              </a:ln>
              <a:solidFill>
                <a:schemeClr val="bg1"/>
              </a:solidFill>
              <a:effectLst/>
              <a:uLnTx/>
              <a:uFillTx/>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11" marR="0" lvl="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900" b="0" i="0" u="none" strike="noStrike" kern="1200" cap="none" spc="0" normalizeH="0" baseline="0" noProof="0" dirty="0">
                <a:ln>
                  <a:noFill/>
                </a:ln>
                <a:solidFill>
                  <a:schemeClr val="bg1"/>
                </a:solidFill>
                <a:effectLst/>
                <a:uLnTx/>
                <a:uFillTx/>
                <a:latin typeface="+mj-lt"/>
                <a:ea typeface="+mn-ea"/>
                <a:cs typeface="+mn-cs"/>
              </a:rPr>
              <a:t>Provides essential services </a:t>
            </a:r>
            <a:br>
              <a:rPr kumimoji="0" lang="en-US" sz="3900" b="0" i="0" u="none" strike="noStrike" kern="1200" cap="none" spc="0" normalizeH="0" baseline="0" noProof="0" dirty="0">
                <a:ln>
                  <a:noFill/>
                </a:ln>
                <a:solidFill>
                  <a:schemeClr val="bg1"/>
                </a:solidFill>
                <a:effectLst/>
                <a:uLnTx/>
                <a:uFillTx/>
                <a:latin typeface="+mj-lt"/>
                <a:ea typeface="+mn-ea"/>
                <a:cs typeface="+mn-cs"/>
              </a:rPr>
            </a:br>
            <a:r>
              <a:rPr kumimoji="0" lang="en-US" sz="3900" b="0" i="0" u="none" strike="noStrike" kern="1200" cap="none" spc="0" normalizeH="0" baseline="0" noProof="0" dirty="0">
                <a:ln>
                  <a:noFill/>
                </a:ln>
                <a:solidFill>
                  <a:schemeClr val="bg1"/>
                </a:solidFill>
                <a:effectLst/>
                <a:uLnTx/>
                <a:uFillTx/>
                <a:latin typeface="+mj-lt"/>
                <a:ea typeface="+mn-ea"/>
                <a:cs typeface="+mn-cs"/>
              </a:rPr>
              <a:t>to support client development</a:t>
            </a:r>
          </a:p>
          <a:p>
            <a:pPr marL="336111" marR="0" lvl="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900" b="0" i="0" u="none" strike="noStrike" kern="1200" cap="none" spc="0" normalizeH="0" baseline="0" noProof="0" dirty="0">
                <a:ln>
                  <a:noFill/>
                </a:ln>
                <a:solidFill>
                  <a:schemeClr val="bg1"/>
                </a:solidFill>
                <a:effectLst/>
                <a:uLnTx/>
                <a:uFillTx/>
                <a:latin typeface="+mj-lt"/>
                <a:ea typeface="+mn-ea"/>
                <a:cs typeface="+mn-cs"/>
              </a:rPr>
              <a:t>Client Support</a:t>
            </a:r>
          </a:p>
          <a:p>
            <a:pPr marL="572633" marR="0" lvl="1"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iOS</a:t>
            </a:r>
          </a:p>
          <a:p>
            <a:pPr marL="572633" marR="0" lvl="1"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Android</a:t>
            </a:r>
          </a:p>
          <a:p>
            <a:pPr marL="572633" marR="0" lvl="1"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HTML5/Web</a:t>
            </a:r>
          </a:p>
          <a:p>
            <a:pPr marL="572633" marR="0" lvl="1"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solidFill>
                  <a:schemeClr val="bg1"/>
                </a:solidFill>
                <a:effectLst/>
                <a:uLnTx/>
                <a:uFillTx/>
                <a:latin typeface="+mn-lt"/>
                <a:ea typeface="+mn-ea"/>
                <a:cs typeface="+mn-cs"/>
              </a:rPr>
              <a:t>Xamarin</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p>
            <a:pPr marL="572633" marR="0" lvl="1"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Windows</a:t>
            </a:r>
          </a:p>
          <a:p>
            <a:pPr marL="572633" marR="0" lvl="1"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Windows Phone</a:t>
            </a:r>
          </a:p>
          <a:p>
            <a:pPr marL="572633" marR="0" lvl="1"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solidFill>
                  <a:schemeClr val="bg1"/>
                </a:solidFill>
                <a:effectLst/>
                <a:uLnTx/>
                <a:uFillTx/>
                <a:latin typeface="+mn-lt"/>
                <a:ea typeface="+mn-ea"/>
                <a:cs typeface="+mn-cs"/>
              </a:rPr>
              <a:t>PhoneGap</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p>
            <a:pPr marL="572633" marR="0" lvl="1"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solidFill>
                  <a:schemeClr val="bg1"/>
                </a:solidFill>
                <a:effectLst/>
                <a:uLnTx/>
                <a:uFillTx/>
                <a:latin typeface="+mn-lt"/>
                <a:ea typeface="+mn-ea"/>
                <a:cs typeface="+mn-cs"/>
              </a:rPr>
              <a:t>Sencha</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627854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bg1"/>
                </a:solidFill>
              </a:rPr>
              <a:t>Synchronize your corporate </a:t>
            </a:r>
            <a:br>
              <a:rPr lang="en-US" sz="3200" dirty="0">
                <a:solidFill>
                  <a:schemeClr val="bg1"/>
                </a:solidFill>
              </a:rPr>
            </a:br>
            <a:r>
              <a:rPr lang="en-US" sz="3200" dirty="0">
                <a:solidFill>
                  <a:schemeClr val="bg1"/>
                </a:solidFill>
              </a:rPr>
              <a:t>and 3</a:t>
            </a:r>
            <a:r>
              <a:rPr lang="en-US" sz="3200" baseline="30000" dirty="0">
                <a:solidFill>
                  <a:schemeClr val="bg1"/>
                </a:solidFill>
              </a:rPr>
              <a:t>rd</a:t>
            </a:r>
            <a:r>
              <a:rPr lang="en-US" sz="3200" dirty="0">
                <a:solidFill>
                  <a:schemeClr val="bg1"/>
                </a:solidFill>
              </a:rPr>
              <a:t> party identities</a:t>
            </a:r>
          </a:p>
          <a:p>
            <a:r>
              <a:rPr lang="en-US" sz="3200" dirty="0">
                <a:solidFill>
                  <a:schemeClr val="bg1"/>
                </a:solidFill>
              </a:rPr>
              <a:t>Integration with O365</a:t>
            </a:r>
          </a:p>
          <a:p>
            <a:r>
              <a:rPr lang="en-US" sz="3200" dirty="0">
                <a:solidFill>
                  <a:schemeClr val="bg1"/>
                </a:solidFill>
              </a:rPr>
              <a:t>Support modern protocols</a:t>
            </a:r>
          </a:p>
          <a:p>
            <a:pPr lvl="1"/>
            <a:r>
              <a:rPr lang="en-US" sz="1700" dirty="0" err="1">
                <a:solidFill>
                  <a:schemeClr val="bg1"/>
                </a:solidFill>
              </a:rPr>
              <a:t>OAuth</a:t>
            </a:r>
            <a:r>
              <a:rPr lang="en-US" sz="1700" dirty="0">
                <a:solidFill>
                  <a:schemeClr val="bg1"/>
                </a:solidFill>
              </a:rPr>
              <a:t> 2.0</a:t>
            </a:r>
          </a:p>
          <a:p>
            <a:pPr lvl="1"/>
            <a:r>
              <a:rPr lang="en-US" sz="1700" dirty="0" err="1">
                <a:solidFill>
                  <a:schemeClr val="bg1"/>
                </a:solidFill>
              </a:rPr>
              <a:t>OpenID</a:t>
            </a:r>
            <a:r>
              <a:rPr lang="en-US" sz="1700" dirty="0">
                <a:solidFill>
                  <a:schemeClr val="bg1"/>
                </a:solidFill>
              </a:rPr>
              <a:t> Connect</a:t>
            </a:r>
          </a:p>
          <a:p>
            <a:pPr lvl="1"/>
            <a:r>
              <a:rPr lang="en-US" sz="1700" dirty="0">
                <a:solidFill>
                  <a:schemeClr val="bg1"/>
                </a:solidFill>
              </a:rPr>
              <a:t>WS-Fed</a:t>
            </a:r>
          </a:p>
          <a:p>
            <a:pPr lvl="1"/>
            <a:r>
              <a:rPr lang="en-US" sz="1700" dirty="0">
                <a:solidFill>
                  <a:schemeClr val="bg1"/>
                </a:solidFill>
              </a:rPr>
              <a:t>SAML 2.0</a:t>
            </a:r>
          </a:p>
          <a:p>
            <a:r>
              <a:rPr lang="en-US" sz="3200" dirty="0">
                <a:solidFill>
                  <a:schemeClr val="bg1"/>
                </a:solidFill>
              </a:rPr>
              <a:t>Identity and Access Mgmt Permissions</a:t>
            </a:r>
          </a:p>
          <a:p>
            <a:pPr lvl="1"/>
            <a:r>
              <a:rPr lang="en-US" sz="1700" dirty="0">
                <a:solidFill>
                  <a:schemeClr val="bg1"/>
                </a:solidFill>
              </a:rPr>
              <a:t>Users</a:t>
            </a:r>
          </a:p>
          <a:p>
            <a:pPr lvl="1"/>
            <a:r>
              <a:rPr lang="en-US" sz="1700" dirty="0">
                <a:solidFill>
                  <a:schemeClr val="bg1"/>
                </a:solidFill>
              </a:rPr>
              <a:t>Groups</a:t>
            </a:r>
          </a:p>
          <a:p>
            <a:pPr lvl="1"/>
            <a:r>
              <a:rPr lang="en-US" sz="1700" dirty="0">
                <a:solidFill>
                  <a:schemeClr val="bg1"/>
                </a:solidFill>
              </a:rPr>
              <a:t>Applications</a:t>
            </a:r>
          </a:p>
          <a:p>
            <a:pPr lvl="1"/>
            <a:endParaRPr lang="en-US" sz="1700" dirty="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a:solidFill>
                  <a:schemeClr val="bg1"/>
                </a:solidFill>
                <a:cs typeface="Arial" panose="020B0604020202020204" pitchFamily="34" charset="0"/>
              </a:rPr>
              <a:t>Microsoft 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Studio Team Services</a:t>
            </a: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sz="3600" dirty="0"/>
              <a:t>Services for teams to share code, track work, and ship software – for any language, all in a single package.</a:t>
            </a:r>
            <a:endParaRPr lang="en-US" sz="3600"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18682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049014" y="1551681"/>
            <a:ext cx="6945325" cy="1565551"/>
          </a:xfrm>
          <a:prstGeom prst="rect">
            <a:avLst/>
          </a:prstGeom>
          <a:noFill/>
        </p:spPr>
        <p:txBody>
          <a:bodyPr wrap="square" tIns="89619" bIns="89619"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180"/>
            <a:br>
              <a:rPr lang="en-US" sz="4704" spc="-98" dirty="0">
                <a:solidFill>
                  <a:schemeClr val="accent2"/>
                </a:solidFill>
              </a:rPr>
            </a:br>
            <a:r>
              <a:rPr lang="en-US" sz="5293" spc="-98" dirty="0"/>
              <a:t>SQL Data Warehouse</a:t>
            </a:r>
            <a:endParaRPr lang="en-US" sz="3920" spc="-98" dirty="0"/>
          </a:p>
        </p:txBody>
      </p:sp>
      <p:sp>
        <p:nvSpPr>
          <p:cNvPr id="7" name="Text Placeholder 4"/>
          <p:cNvSpPr txBox="1">
            <a:spLocks/>
          </p:cNvSpPr>
          <p:nvPr/>
        </p:nvSpPr>
        <p:spPr>
          <a:xfrm>
            <a:off x="4994558" y="3575308"/>
            <a:ext cx="6946423" cy="2039139"/>
          </a:xfrm>
          <a:prstGeom prst="rect">
            <a:avLst/>
          </a:prstGeom>
          <a:noFill/>
        </p:spPr>
        <p:txBody>
          <a:bodyPr wrap="square" lIns="179238" tIns="143391" rIns="179238" bIns="143391">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lnSpc>
                <a:spcPct val="100000"/>
              </a:lnSpc>
              <a:spcAft>
                <a:spcPts val="1176"/>
              </a:spcAft>
            </a:pPr>
            <a:r>
              <a:rPr lang="en-US" sz="3136" dirty="0">
                <a:solidFill>
                  <a:schemeClr val="tx1"/>
                </a:solidFill>
                <a:latin typeface="+mj-lt"/>
                <a:sym typeface="Wingdings" panose="05000000000000000000" pitchFamily="2" charset="2"/>
              </a:rPr>
              <a:t>Aggregate + store petabytes of data</a:t>
            </a:r>
          </a:p>
          <a:p>
            <a:pPr defTabSz="914180">
              <a:lnSpc>
                <a:spcPct val="100000"/>
              </a:lnSpc>
              <a:spcAft>
                <a:spcPts val="1176"/>
              </a:spcAft>
            </a:pPr>
            <a:r>
              <a:rPr lang="en-US" sz="3136" dirty="0">
                <a:solidFill>
                  <a:schemeClr val="tx1"/>
                </a:solidFill>
                <a:latin typeface="+mj-lt"/>
                <a:sym typeface="Wingdings" panose="05000000000000000000" pitchFamily="2" charset="2"/>
              </a:rPr>
              <a:t>Interactively query and visualize data</a:t>
            </a:r>
          </a:p>
          <a:p>
            <a:pPr defTabSz="914180">
              <a:lnSpc>
                <a:spcPct val="100000"/>
              </a:lnSpc>
              <a:spcAft>
                <a:spcPts val="1176"/>
              </a:spcAft>
            </a:pPr>
            <a:r>
              <a:rPr lang="en-US" sz="3136" dirty="0">
                <a:solidFill>
                  <a:schemeClr val="tx1"/>
                </a:solidFill>
                <a:latin typeface="+mj-lt"/>
                <a:sym typeface="Wingdings" panose="05000000000000000000" pitchFamily="2" charset="2"/>
              </a:rPr>
              <a:t>Operationalize machine learning</a:t>
            </a:r>
            <a:endParaRPr lang="en-US" sz="3136" dirty="0">
              <a:latin typeface="+mj-lt"/>
            </a:endParaRPr>
          </a:p>
        </p:txBody>
      </p:sp>
      <p:cxnSp>
        <p:nvCxnSpPr>
          <p:cNvPr id="8" name="Straight Connector 7"/>
          <p:cNvCxnSpPr/>
          <p:nvPr/>
        </p:nvCxnSpPr>
        <p:spPr>
          <a:xfrm>
            <a:off x="5168817" y="3309955"/>
            <a:ext cx="6202636"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22297" y="1387582"/>
            <a:ext cx="4083539" cy="4046292"/>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80395" y="1980322"/>
            <a:ext cx="3453681" cy="2860813"/>
          </a:xfrm>
          <a:prstGeom prst="rect">
            <a:avLst/>
          </a:prstGeom>
        </p:spPr>
      </p:pic>
      <p:sp>
        <p:nvSpPr>
          <p:cNvPr id="26" name="TextBox 25"/>
          <p:cNvSpPr txBox="1"/>
          <p:nvPr/>
        </p:nvSpPr>
        <p:spPr>
          <a:xfrm>
            <a:off x="2352514" y="3410729"/>
            <a:ext cx="1523698" cy="832547"/>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1960" kern="0" spc="-98" dirty="0">
                <a:solidFill>
                  <a:srgbClr val="515151"/>
                </a:solidFill>
                <a:latin typeface="Segoe UI Semibold" panose="020B0702040204020203" pitchFamily="34" charset="0"/>
                <a:cs typeface="Segoe UI Semibold" panose="020B0702040204020203" pitchFamily="34" charset="0"/>
              </a:rPr>
              <a:t>SQL Data</a:t>
            </a:r>
            <a:br>
              <a:rPr lang="en-US" sz="1960" kern="0" spc="-98" dirty="0">
                <a:solidFill>
                  <a:srgbClr val="515151"/>
                </a:solidFill>
                <a:latin typeface="Segoe UI Semibold" panose="020B0702040204020203" pitchFamily="34" charset="0"/>
                <a:cs typeface="Segoe UI Semibold" panose="020B0702040204020203" pitchFamily="34" charset="0"/>
              </a:rPr>
            </a:br>
            <a:r>
              <a:rPr lang="en-US" sz="1960" kern="0" spc="-98"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12168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3774796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26798527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2" name="Arc 1"/>
          <p:cNvSpPr/>
          <p:nvPr/>
        </p:nvSpPr>
        <p:spPr>
          <a:xfrm flipH="1">
            <a:off x="4303056" y="-522109"/>
            <a:ext cx="7323785" cy="8442024"/>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a:endParaRPr>
          </a:p>
        </p:txBody>
      </p:sp>
      <p:cxnSp>
        <p:nvCxnSpPr>
          <p:cNvPr id="16" name="Straight Arrow Connector 15"/>
          <p:cNvCxnSpPr/>
          <p:nvPr/>
        </p:nvCxnSpPr>
        <p:spPr>
          <a:xfrm>
            <a:off x="7246115" y="3698904"/>
            <a:ext cx="864728"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854777" y="3701462"/>
            <a:ext cx="2373404"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456169" y="2941125"/>
            <a:ext cx="1522695" cy="1515557"/>
          </a:xfrm>
          <a:prstGeom prst="rect">
            <a:avLst/>
          </a:prstGeom>
        </p:spPr>
      </p:pic>
      <p:sp>
        <p:nvSpPr>
          <p:cNvPr id="26" name="TextBox 25"/>
          <p:cNvSpPr txBox="1"/>
          <p:nvPr/>
        </p:nvSpPr>
        <p:spPr>
          <a:xfrm>
            <a:off x="5251220" y="4510257"/>
            <a:ext cx="1907419" cy="615361"/>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2352"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13" name="Group 12"/>
          <p:cNvGrpSpPr/>
          <p:nvPr/>
        </p:nvGrpSpPr>
        <p:grpSpPr>
          <a:xfrm>
            <a:off x="8421975" y="2766188"/>
            <a:ext cx="1319820" cy="1786232"/>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764" dirty="0">
                  <a:solidFill>
                    <a:srgbClr val="515151"/>
                  </a:solidFill>
                  <a:latin typeface="Segoe UI Semibold" panose="020B0702040204020203" pitchFamily="34" charset="0"/>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18010" y="2691362"/>
            <a:ext cx="3760318" cy="2960933"/>
          </a:xfrm>
          <a:prstGeom prst="rect">
            <a:avLst/>
          </a:prstGeom>
        </p:spPr>
      </p:pic>
      <p:sp>
        <p:nvSpPr>
          <p:cNvPr id="14" name="TextBox 13"/>
          <p:cNvSpPr txBox="1"/>
          <p:nvPr/>
        </p:nvSpPr>
        <p:spPr>
          <a:xfrm>
            <a:off x="9638752" y="359476"/>
            <a:ext cx="2235776" cy="1104031"/>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5881" dirty="0">
                <a:solidFill>
                  <a:srgbClr val="0078D7"/>
                </a:solidFill>
                <a:latin typeface="Segoe UI Semilight" panose="020B0402040204020203" pitchFamily="34" charset="0"/>
                <a:cs typeface="Segoe UI Semilight" panose="020B0402040204020203" pitchFamily="34" charset="0"/>
              </a:rPr>
              <a:t>Azure</a:t>
            </a:r>
          </a:p>
        </p:txBody>
      </p:sp>
    </p:spTree>
    <p:extLst>
      <p:ext uri="{BB962C8B-B14F-4D97-AF65-F5344CB8AC3E}">
        <p14:creationId xmlns:p14="http://schemas.microsoft.com/office/powerpoint/2010/main" val="260434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81" name="Rectangle 80"/>
          <p:cNvSpPr/>
          <p:nvPr/>
        </p:nvSpPr>
        <p:spPr bwMode="auto">
          <a:xfrm rot="2700000">
            <a:off x="6088585" y="3271560"/>
            <a:ext cx="634802" cy="63480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6390071" y="1380"/>
            <a:ext cx="5798754" cy="688596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p:cNvGrpSpPr/>
          <p:nvPr/>
        </p:nvGrpSpPr>
        <p:grpSpPr>
          <a:xfrm>
            <a:off x="118009" y="-522109"/>
            <a:ext cx="11508832" cy="8442024"/>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2352"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764" dirty="0">
                    <a:solidFill>
                      <a:srgbClr val="515151"/>
                    </a:solidFill>
                    <a:latin typeface="Segoe UI Semibold" panose="020B0702040204020203" pitchFamily="34" charset="0"/>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46318" y="3698904"/>
            <a:ext cx="912062"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35307" y="2517341"/>
            <a:ext cx="2587399" cy="2143239"/>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080663" y="3548470"/>
              <a:ext cx="1537653" cy="794120"/>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764" dirty="0">
                  <a:solidFill>
                    <a:srgbClr val="515151"/>
                  </a:solidFill>
                  <a:latin typeface="Segoe UI Semibold" panose="020B0702040204020203" pitchFamily="34" charset="0"/>
                  <a:cs typeface="Segoe UI Semibold" panose="020B0702040204020203" pitchFamily="34" charset="0"/>
                </a:rPr>
                <a:t>SQL Data</a:t>
              </a:r>
              <a:br>
                <a:rPr lang="en-US" sz="1764" dirty="0">
                  <a:solidFill>
                    <a:srgbClr val="515151"/>
                  </a:solidFill>
                  <a:latin typeface="Segoe UI Semibold" panose="020B0702040204020203" pitchFamily="34" charset="0"/>
                  <a:cs typeface="Segoe UI Semibold" panose="020B0702040204020203" pitchFamily="34" charset="0"/>
                </a:rPr>
              </a:br>
              <a:r>
                <a:rPr lang="en-US" sz="1764" dirty="0">
                  <a:solidFill>
                    <a:srgbClr val="515151"/>
                  </a:solidFill>
                  <a:latin typeface="Segoe UI Semibold" panose="020B0702040204020203" pitchFamily="34" charset="0"/>
                  <a:cs typeface="Segoe UI Semibold" panose="020B0702040204020203" pitchFamily="34" charset="0"/>
                </a:rPr>
                <a:t>Warehouse</a:t>
              </a:r>
            </a:p>
          </p:txBody>
        </p:sp>
      </p:grpSp>
      <p:sp>
        <p:nvSpPr>
          <p:cNvPr id="3" name="Rectangle 2"/>
          <p:cNvSpPr/>
          <p:nvPr/>
        </p:nvSpPr>
        <p:spPr bwMode="auto">
          <a:xfrm>
            <a:off x="0" y="2691361"/>
            <a:ext cx="457008" cy="1468856"/>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p:cNvSpPr txBox="1"/>
          <p:nvPr/>
        </p:nvSpPr>
        <p:spPr>
          <a:xfrm>
            <a:off x="2151738" y="5189859"/>
            <a:ext cx="1351005" cy="479620"/>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dirty="0">
                <a:solidFill>
                  <a:srgbClr val="515151"/>
                </a:solidFill>
                <a:latin typeface="Segoe UI"/>
              </a:rPr>
              <a:t>On-Premises</a:t>
            </a:r>
          </a:p>
        </p:txBody>
      </p:sp>
      <p:sp>
        <p:nvSpPr>
          <p:cNvPr id="52" name="TextBox 51"/>
          <p:cNvSpPr txBox="1"/>
          <p:nvPr/>
        </p:nvSpPr>
        <p:spPr>
          <a:xfrm>
            <a:off x="2163754" y="5444808"/>
            <a:ext cx="2445352" cy="1367973"/>
          </a:xfrm>
          <a:prstGeom prst="rect">
            <a:avLst/>
          </a:prstGeom>
          <a:noFill/>
        </p:spPr>
        <p:txBody>
          <a:bodyPr wrap="square" lIns="179238" tIns="143391" rIns="179238" bIns="143391" rtlCol="0">
            <a:spAutoFit/>
          </a:bodyPr>
          <a:lstStyle/>
          <a:p>
            <a:pPr defTabSz="914180">
              <a:spcAft>
                <a:spcPts val="294"/>
              </a:spcAft>
              <a:defRPr/>
            </a:pPr>
            <a:r>
              <a:rPr lang="en-US" sz="1568" dirty="0">
                <a:solidFill>
                  <a:srgbClr val="4D4D4D"/>
                </a:solidFill>
                <a:latin typeface="Segoe UI Light"/>
              </a:rPr>
              <a:t>SAP</a:t>
            </a:r>
          </a:p>
          <a:p>
            <a:pPr defTabSz="914180">
              <a:spcAft>
                <a:spcPts val="294"/>
              </a:spcAft>
              <a:defRPr/>
            </a:pPr>
            <a:r>
              <a:rPr lang="en-US" sz="1568" dirty="0">
                <a:solidFill>
                  <a:srgbClr val="4D4D4D"/>
                </a:solidFill>
                <a:latin typeface="Segoe UI Light"/>
              </a:rPr>
              <a:t>Oracle</a:t>
            </a:r>
          </a:p>
          <a:p>
            <a:pPr defTabSz="914180">
              <a:spcAft>
                <a:spcPts val="294"/>
              </a:spcAft>
              <a:defRPr/>
            </a:pPr>
            <a:r>
              <a:rPr lang="en-US" sz="1568" dirty="0">
                <a:solidFill>
                  <a:srgbClr val="4D4D4D"/>
                </a:solidFill>
                <a:latin typeface="Segoe UI Light"/>
              </a:rPr>
              <a:t>Dynamics</a:t>
            </a:r>
          </a:p>
          <a:p>
            <a:pPr defTabSz="914180">
              <a:spcAft>
                <a:spcPts val="294"/>
              </a:spcAft>
              <a:defRPr/>
            </a:pPr>
            <a:endParaRPr lang="en-US" sz="1568" dirty="0">
              <a:solidFill>
                <a:srgbClr val="4D4D4D"/>
              </a:solidFill>
              <a:latin typeface="Segoe UI Light"/>
            </a:endParaRPr>
          </a:p>
        </p:txBody>
      </p:sp>
      <p:pic>
        <p:nvPicPr>
          <p:cNvPr id="54" name="Picture 53"/>
          <p:cNvPicPr>
            <a:picLocks noChangeAspect="1"/>
          </p:cNvPicPr>
          <p:nvPr/>
        </p:nvPicPr>
        <p:blipFill>
          <a:blip r:embed="rId7"/>
          <a:stretch>
            <a:fillRect/>
          </a:stretch>
        </p:blipFill>
        <p:spPr>
          <a:xfrm>
            <a:off x="505469" y="5198644"/>
            <a:ext cx="1556811" cy="1665961"/>
          </a:xfrm>
          <a:prstGeom prst="rect">
            <a:avLst/>
          </a:prstGeom>
        </p:spPr>
      </p:pic>
      <p:cxnSp>
        <p:nvCxnSpPr>
          <p:cNvPr id="55" name="Elbow Connector 54"/>
          <p:cNvCxnSpPr/>
          <p:nvPr/>
        </p:nvCxnSpPr>
        <p:spPr>
          <a:xfrm flipV="1">
            <a:off x="3530802" y="4660580"/>
            <a:ext cx="800113" cy="769089"/>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693634" y="853830"/>
            <a:ext cx="3840539" cy="778252"/>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528" dirty="0">
                <a:solidFill>
                  <a:srgbClr val="FFFFFF"/>
                </a:solidFill>
                <a:latin typeface="Segoe UI Light"/>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6907938" y="1682427"/>
            <a:ext cx="4829138" cy="2896665"/>
          </a:xfrm>
          <a:prstGeom prst="rect">
            <a:avLst/>
          </a:prstGeom>
          <a:ln>
            <a:noFill/>
          </a:ln>
        </p:spPr>
      </p:pic>
      <p:sp>
        <p:nvSpPr>
          <p:cNvPr id="67" name="TextBox 66"/>
          <p:cNvSpPr txBox="1"/>
          <p:nvPr/>
        </p:nvSpPr>
        <p:spPr>
          <a:xfrm>
            <a:off x="6693634" y="846920"/>
            <a:ext cx="3840539" cy="778252"/>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528" dirty="0">
                <a:solidFill>
                  <a:srgbClr val="FFFFFF"/>
                </a:solidFill>
                <a:latin typeface="Segoe UI Light"/>
              </a:rPr>
              <a:t>Reporting</a:t>
            </a:r>
          </a:p>
        </p:txBody>
      </p:sp>
      <p:sp>
        <p:nvSpPr>
          <p:cNvPr id="74" name="TextBox 73"/>
          <p:cNvSpPr txBox="1"/>
          <p:nvPr/>
        </p:nvSpPr>
        <p:spPr>
          <a:xfrm>
            <a:off x="6693634" y="845017"/>
            <a:ext cx="3840539" cy="778252"/>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528" dirty="0">
                <a:solidFill>
                  <a:srgbClr val="FFFFFF"/>
                </a:solidFill>
                <a:latin typeface="Segoe UI Light"/>
              </a:rPr>
              <a:t>Machine Learning</a:t>
            </a:r>
          </a:p>
        </p:txBody>
      </p:sp>
      <p:grpSp>
        <p:nvGrpSpPr>
          <p:cNvPr id="65" name="Group 64"/>
          <p:cNvGrpSpPr/>
          <p:nvPr/>
        </p:nvGrpSpPr>
        <p:grpSpPr>
          <a:xfrm>
            <a:off x="457008" y="336560"/>
            <a:ext cx="1650674" cy="1650674"/>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05444" y="1959664"/>
            <a:ext cx="1153802" cy="533917"/>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764" dirty="0">
                <a:solidFill>
                  <a:srgbClr val="515151"/>
                </a:solidFill>
                <a:latin typeface="Segoe UI Semilight" panose="020B0402040204020203" pitchFamily="34" charset="0"/>
                <a:cs typeface="Segoe UI Semilight" panose="020B0402040204020203" pitchFamily="34" charset="0"/>
              </a:rPr>
              <a:t>Hadoop</a:t>
            </a:r>
          </a:p>
        </p:txBody>
      </p:sp>
      <p:cxnSp>
        <p:nvCxnSpPr>
          <p:cNvPr id="71" name="Elbow Connector 70"/>
          <p:cNvCxnSpPr/>
          <p:nvPr/>
        </p:nvCxnSpPr>
        <p:spPr>
          <a:xfrm>
            <a:off x="2335632" y="1179810"/>
            <a:ext cx="2583463" cy="1108165"/>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907938" y="1689336"/>
            <a:ext cx="4829138" cy="288763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07938" y="1694912"/>
            <a:ext cx="4810897" cy="2894579"/>
          </a:xfrm>
          <a:prstGeom prst="rect">
            <a:avLst/>
          </a:prstGeom>
        </p:spPr>
      </p:pic>
      <p:sp>
        <p:nvSpPr>
          <p:cNvPr id="2" name="Rectangle 1"/>
          <p:cNvSpPr/>
          <p:nvPr/>
        </p:nvSpPr>
        <p:spPr bwMode="auto">
          <a:xfrm>
            <a:off x="7690130" y="1715961"/>
            <a:ext cx="454599" cy="10239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87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grpSp>
        <p:nvGrpSpPr>
          <p:cNvPr id="56" name="Group 55"/>
          <p:cNvGrpSpPr/>
          <p:nvPr/>
        </p:nvGrpSpPr>
        <p:grpSpPr>
          <a:xfrm>
            <a:off x="-7700723" y="2517341"/>
            <a:ext cx="13423429" cy="3134954"/>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070502" y="3548470"/>
                <a:ext cx="1537653" cy="794120"/>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764" dirty="0">
                    <a:solidFill>
                      <a:srgbClr val="515151"/>
                    </a:solidFill>
                    <a:latin typeface="Segoe UI Semibold" panose="020B0702040204020203" pitchFamily="34" charset="0"/>
                    <a:cs typeface="Segoe UI Semibold" panose="020B0702040204020203" pitchFamily="34" charset="0"/>
                  </a:rPr>
                  <a:t>SQL Data</a:t>
                </a:r>
                <a:br>
                  <a:rPr lang="en-US" sz="1764" dirty="0">
                    <a:solidFill>
                      <a:srgbClr val="515151"/>
                    </a:solidFill>
                    <a:latin typeface="Segoe UI Semibold" panose="020B0702040204020203" pitchFamily="34" charset="0"/>
                    <a:cs typeface="Segoe UI Semibold" panose="020B0702040204020203" pitchFamily="34" charset="0"/>
                  </a:rPr>
                </a:br>
                <a:r>
                  <a:rPr lang="en-US" sz="1764" dirty="0">
                    <a:solidFill>
                      <a:srgbClr val="515151"/>
                    </a:solidFill>
                    <a:latin typeface="Segoe UI Semibold" panose="020B0702040204020203" pitchFamily="34" charset="0"/>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2352"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764" dirty="0">
                      <a:solidFill>
                        <a:srgbClr val="515151"/>
                      </a:solidFill>
                      <a:latin typeface="Segoe UI Semibold" panose="020B0702040204020203" pitchFamily="34" charset="0"/>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4924607" y="4800833"/>
            <a:ext cx="5028552" cy="536505"/>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471367" y="4800833"/>
            <a:ext cx="2299515" cy="1630334"/>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solidFill>
                    <a:srgbClr val="515151"/>
                  </a:solidFill>
                  <a:latin typeface="Segoe UI Semilight" panose="020B0402040204020203" pitchFamily="34" charset="0"/>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762218" y="5443023"/>
            <a:ext cx="2559105" cy="615361"/>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2352" dirty="0">
                <a:solidFill>
                  <a:srgbClr val="515151"/>
                </a:solidFill>
                <a:latin typeface="Segoe UI Semilight" panose="020B0402040204020203" pitchFamily="34" charset="0"/>
                <a:cs typeface="Segoe UI Semilight" panose="020B0402040204020203" pitchFamily="34" charset="0"/>
              </a:rPr>
              <a:t>Intelligent Action</a:t>
            </a:r>
          </a:p>
        </p:txBody>
      </p:sp>
      <p:grpSp>
        <p:nvGrpSpPr>
          <p:cNvPr id="2" name="Group 1"/>
          <p:cNvGrpSpPr/>
          <p:nvPr/>
        </p:nvGrpSpPr>
        <p:grpSpPr>
          <a:xfrm>
            <a:off x="457008" y="336560"/>
            <a:ext cx="4462087" cy="2157021"/>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1764" dirty="0">
                  <a:solidFill>
                    <a:srgbClr val="515151"/>
                  </a:solidFill>
                  <a:latin typeface="Segoe UI Semilight" panose="020B0402040204020203" pitchFamily="34" charset="0"/>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083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32369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363091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9508874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11848873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2986"/>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3321049"/>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29928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385" y="5060507"/>
            <a:ext cx="71336" cy="7648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3873" y="5060897"/>
            <a:ext cx="71336" cy="7648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536" y="5120778"/>
            <a:ext cx="71336" cy="7648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39679" y="3323011"/>
            <a:ext cx="7117979" cy="3076399"/>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38" tIns="143391" rIns="179238" bIns="143391" rtlCol="0" anchor="ctr">
                    <a:spAutoFit/>
                  </a:bodyPr>
                  <a:lstStyle/>
                  <a:p>
                    <a:pPr defTabSz="896203">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7"/>
                <a:chOff x="4325819" y="2110810"/>
                <a:chExt cx="1803339" cy="433967"/>
              </a:xfrm>
            </p:grpSpPr>
            <p:sp>
              <p:nvSpPr>
                <p:cNvPr id="301" name="TextBox 300"/>
                <p:cNvSpPr txBox="1"/>
                <p:nvPr/>
              </p:nvSpPr>
              <p:spPr>
                <a:xfrm>
                  <a:off x="4325819" y="2110810"/>
                  <a:ext cx="1689239"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53465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FFFFFF"/>
                </a:solidFill>
                <a:latin typeface="Segoe UI Light"/>
              </a:rPr>
              <a:t>Microsoft Azure </a:t>
            </a:r>
          </a:p>
          <a:p>
            <a:pPr marL="0" indent="0">
              <a:buFont typeface="Arial" panose="020B0604020202020204" pitchFamily="34" charset="0"/>
              <a:buNone/>
            </a:pPr>
            <a:r>
              <a:rPr lang="en-US" sz="4000" dirty="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2741" y="3432334"/>
            <a:ext cx="7399230" cy="3215565"/>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100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In partnership with Mesosphere and Docker</a:t>
            </a:r>
          </a:p>
          <a:p>
            <a:pPr marL="0" indent="0" defTabSz="913946">
              <a:lnSpc>
                <a:spcPct val="100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Standard Docker tooling and API support</a:t>
            </a:r>
          </a:p>
          <a:p>
            <a:pPr marL="0" indent="0" defTabSz="913946">
              <a:lnSpc>
                <a:spcPct val="100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Streamlined provisioning of Apache </a:t>
            </a:r>
            <a:r>
              <a:rPr lang="en-US" sz="2352" dirty="0" err="1">
                <a:gradFill>
                  <a:gsLst>
                    <a:gs pos="1250">
                      <a:srgbClr val="FFFFFF"/>
                    </a:gs>
                    <a:gs pos="100000">
                      <a:srgbClr val="FFFFFF"/>
                    </a:gs>
                  </a:gsLst>
                  <a:lin ang="5400000" scaled="0"/>
                </a:gradFill>
              </a:rPr>
              <a:t>Mesos</a:t>
            </a:r>
            <a:r>
              <a:rPr lang="en-US" sz="2352" dirty="0">
                <a:gradFill>
                  <a:gsLst>
                    <a:gs pos="1250">
                      <a:srgbClr val="FFFFFF"/>
                    </a:gs>
                    <a:gs pos="100000">
                      <a:srgbClr val="FFFFFF"/>
                    </a:gs>
                  </a:gsLst>
                  <a:lin ang="5400000" scaled="0"/>
                </a:gradFill>
              </a:rPr>
              <a:t> Clusters</a:t>
            </a:r>
          </a:p>
          <a:p>
            <a:pPr marL="0" indent="0" defTabSz="913946">
              <a:lnSpc>
                <a:spcPct val="100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DCOS Marathon, </a:t>
            </a:r>
            <a:r>
              <a:rPr lang="en-US" sz="2352" dirty="0" err="1">
                <a:gradFill>
                  <a:gsLst>
                    <a:gs pos="1250">
                      <a:srgbClr val="FFFFFF"/>
                    </a:gs>
                    <a:gs pos="100000">
                      <a:srgbClr val="FFFFFF"/>
                    </a:gs>
                  </a:gsLst>
                  <a:lin ang="5400000" scaled="0"/>
                </a:gradFill>
              </a:rPr>
              <a:t>Chronos</a:t>
            </a:r>
            <a:r>
              <a:rPr lang="en-US" sz="2352" dirty="0">
                <a:gradFill>
                  <a:gsLst>
                    <a:gs pos="1250">
                      <a:srgbClr val="FFFFFF"/>
                    </a:gs>
                    <a:gs pos="100000">
                      <a:srgbClr val="FFFFFF"/>
                    </a:gs>
                  </a:gsLst>
                  <a:lin ang="5400000" scaled="0"/>
                </a:gradFill>
              </a:rPr>
              <a:t>, and Docker Swarm support</a:t>
            </a:r>
          </a:p>
          <a:p>
            <a:pPr marL="0" indent="0" defTabSz="913946">
              <a:lnSpc>
                <a:spcPct val="100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Linux and Windows Server containers</a:t>
            </a:r>
          </a:p>
          <a:p>
            <a:pPr marL="0" indent="0" defTabSz="913946">
              <a:lnSpc>
                <a:spcPct val="100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Azure and Azure Stack</a:t>
            </a:r>
          </a:p>
        </p:txBody>
      </p:sp>
      <p:sp>
        <p:nvSpPr>
          <p:cNvPr id="5" name="Title 1"/>
          <p:cNvSpPr txBox="1">
            <a:spLocks/>
          </p:cNvSpPr>
          <p:nvPr/>
        </p:nvSpPr>
        <p:spPr>
          <a:xfrm>
            <a:off x="295841" y="1671044"/>
            <a:ext cx="6542508"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Container Service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3358262"/>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7991"/>
          <a:stretch/>
        </p:blipFill>
        <p:spPr>
          <a:xfrm>
            <a:off x="9048939" y="4972984"/>
            <a:ext cx="1884597" cy="936230"/>
          </a:xfrm>
          <a:prstGeom prst="rect">
            <a:avLst/>
          </a:prstGeom>
        </p:spPr>
      </p:pic>
      <p:pic>
        <p:nvPicPr>
          <p:cNvPr id="21" name="Picture 20"/>
          <p:cNvPicPr>
            <a:picLocks noChangeAspect="1"/>
          </p:cNvPicPr>
          <p:nvPr/>
        </p:nvPicPr>
        <p:blipFill>
          <a:blip r:embed="rId6"/>
          <a:stretch>
            <a:fillRect/>
          </a:stretch>
        </p:blipFill>
        <p:spPr>
          <a:xfrm>
            <a:off x="8018064" y="990330"/>
            <a:ext cx="4309332" cy="4079482"/>
          </a:xfrm>
          <a:prstGeom prst="rect">
            <a:avLst/>
          </a:prstGeom>
        </p:spPr>
      </p:pic>
    </p:spTree>
    <p:extLst>
      <p:ext uri="{BB962C8B-B14F-4D97-AF65-F5344CB8AC3E}">
        <p14:creationId xmlns:p14="http://schemas.microsoft.com/office/powerpoint/2010/main" val="3645926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3.05493E-6 L -0.05284 3.05493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879" y="349477"/>
            <a:ext cx="11072482" cy="957215"/>
          </a:xfrm>
        </p:spPr>
        <p:txBody>
          <a:bodyPr/>
          <a:lstStyle/>
          <a:p>
            <a:pPr algn="ctr"/>
            <a:r>
              <a:rPr lang="en-US" dirty="0"/>
              <a:t>Great Infrastructure Enhancements</a:t>
            </a:r>
          </a:p>
        </p:txBody>
      </p:sp>
      <p:sp>
        <p:nvSpPr>
          <p:cNvPr id="4" name="TextBox 3"/>
          <p:cNvSpPr txBox="1"/>
          <p:nvPr/>
        </p:nvSpPr>
        <p:spPr>
          <a:xfrm>
            <a:off x="8189310" y="4798886"/>
            <a:ext cx="3777266"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63"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4" name="Rectangle 43"/>
          <p:cNvSpPr/>
          <p:nvPr/>
        </p:nvSpPr>
        <p:spPr>
          <a:xfrm>
            <a:off x="4063229" y="1449856"/>
            <a:ext cx="4062366" cy="3187967"/>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5" name="Rectangle 44"/>
          <p:cNvSpPr/>
          <p:nvPr/>
        </p:nvSpPr>
        <p:spPr>
          <a:xfrm>
            <a:off x="8125595"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grpSp>
        <p:nvGrpSpPr>
          <p:cNvPr id="46" name="Group 45"/>
          <p:cNvGrpSpPr/>
          <p:nvPr/>
        </p:nvGrpSpPr>
        <p:grpSpPr>
          <a:xfrm>
            <a:off x="9148131" y="1642854"/>
            <a:ext cx="2195641" cy="2863344"/>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896203"/>
                <a:endParaRPr lang="en-US" sz="900" kern="0">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79213" tIns="143370" rIns="179213" bIns="143370" rtlCol="0">
              <a:spAutoFit/>
            </a:bodyPr>
            <a:lstStyle/>
            <a:p>
              <a:pPr defTabSz="896203">
                <a:lnSpc>
                  <a:spcPct val="90000"/>
                </a:lnSpc>
                <a:spcAft>
                  <a:spcPts val="588"/>
                </a:spcAft>
              </a:pPr>
              <a:r>
                <a:rPr lang="en-US" sz="5997" b="1" kern="0" dirty="0">
                  <a:solidFill>
                    <a:srgbClr val="FFFFFF"/>
                  </a:solidFill>
                </a:rPr>
                <a:t>G</a:t>
              </a:r>
            </a:p>
          </p:txBody>
        </p:sp>
      </p:grpSp>
      <p:grpSp>
        <p:nvGrpSpPr>
          <p:cNvPr id="53" name="Group 52"/>
          <p:cNvGrpSpPr/>
          <p:nvPr/>
        </p:nvGrpSpPr>
        <p:grpSpPr>
          <a:xfrm>
            <a:off x="4565525" y="1538024"/>
            <a:ext cx="2886201" cy="2991032"/>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201784" y="5289344"/>
            <a:ext cx="3405294" cy="959876"/>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Optimized for data workloads</a:t>
            </a:r>
          </a:p>
          <a:p>
            <a:pPr defTabSz="896203">
              <a:lnSpc>
                <a:spcPct val="90000"/>
              </a:lnSpc>
              <a:spcBef>
                <a:spcPts val="300"/>
              </a:spcBef>
              <a:buClr>
                <a:srgbClr val="FFFFFF"/>
              </a:buClr>
            </a:pPr>
            <a:r>
              <a:rPr lang="en-US" sz="1400" kern="0" dirty="0">
                <a:solidFill>
                  <a:srgbClr val="FDFDFD"/>
                </a:solidFill>
              </a:rPr>
              <a:t>Up to 32 CPU cores, 450 GB RAM, </a:t>
            </a:r>
            <a:br>
              <a:rPr lang="en-US" sz="1400" kern="0" dirty="0">
                <a:solidFill>
                  <a:srgbClr val="FDFDFD"/>
                </a:solidFill>
              </a:rPr>
            </a:br>
            <a:r>
              <a:rPr lang="en-US" sz="1400" kern="0" dirty="0">
                <a:solidFill>
                  <a:srgbClr val="FDFDFD"/>
                </a:solidFill>
              </a:rPr>
              <a:t>6.5 TB local SSD</a:t>
            </a:r>
          </a:p>
          <a:p>
            <a:pPr defTabSz="896203">
              <a:lnSpc>
                <a:spcPct val="90000"/>
              </a:lnSpc>
              <a:spcBef>
                <a:spcPts val="300"/>
              </a:spcBef>
              <a:buClr>
                <a:srgbClr val="FFFFFF"/>
              </a:buClr>
            </a:pPr>
            <a:r>
              <a:rPr lang="en-US" sz="1400" kern="0" dirty="0">
                <a:solidFill>
                  <a:srgbClr val="FDFDFD"/>
                </a:solidFill>
              </a:rPr>
              <a:t>Latest generation Intel processor</a:t>
            </a:r>
          </a:p>
        </p:txBody>
      </p:sp>
      <p:sp>
        <p:nvSpPr>
          <p:cNvPr id="60" name="TextBox 59"/>
          <p:cNvSpPr txBox="1"/>
          <p:nvPr/>
        </p:nvSpPr>
        <p:spPr>
          <a:xfrm>
            <a:off x="4203048" y="4798887"/>
            <a:ext cx="3405295"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03048" y="5289342"/>
            <a:ext cx="3405294" cy="762210"/>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Up to 64 TB of storage per VM</a:t>
            </a:r>
          </a:p>
          <a:p>
            <a:pPr defTabSz="896203">
              <a:lnSpc>
                <a:spcPct val="90000"/>
              </a:lnSpc>
              <a:spcBef>
                <a:spcPts val="300"/>
              </a:spcBef>
              <a:buClr>
                <a:srgbClr val="FFFFFF"/>
              </a:buClr>
            </a:pPr>
            <a:r>
              <a:rPr lang="en-US" sz="1400" kern="0" dirty="0">
                <a:solidFill>
                  <a:srgbClr val="FDFDFD"/>
                </a:solidFill>
              </a:rPr>
              <a:t>&gt;80,000 IOPS per VM</a:t>
            </a:r>
          </a:p>
          <a:p>
            <a:pPr defTabSz="896203">
              <a:lnSpc>
                <a:spcPct val="90000"/>
              </a:lnSpc>
              <a:spcBef>
                <a:spcPts val="300"/>
              </a:spcBef>
              <a:buClr>
                <a:srgbClr val="FFFFFF"/>
              </a:buClr>
            </a:pPr>
            <a:r>
              <a:rPr lang="en-US" sz="1400" kern="0" dirty="0">
                <a:solidFill>
                  <a:srgbClr val="FDFDFD"/>
                </a:solidFill>
              </a:rPr>
              <a:t>Less than 1ms read latency</a:t>
            </a:r>
          </a:p>
        </p:txBody>
      </p:sp>
      <p:sp>
        <p:nvSpPr>
          <p:cNvPr id="62" name="TextBox 61"/>
          <p:cNvSpPr txBox="1"/>
          <p:nvPr/>
        </p:nvSpPr>
        <p:spPr>
          <a:xfrm>
            <a:off x="264192" y="4798887"/>
            <a:ext cx="3716059"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4192" y="5289343"/>
            <a:ext cx="3405294" cy="1234457"/>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Integrated management portal</a:t>
            </a:r>
          </a:p>
          <a:p>
            <a:pPr defTabSz="896203">
              <a:lnSpc>
                <a:spcPct val="90000"/>
              </a:lnSpc>
              <a:spcBef>
                <a:spcPts val="300"/>
              </a:spcBef>
              <a:buClr>
                <a:srgbClr val="FFFFFF"/>
              </a:buClr>
            </a:pPr>
            <a:r>
              <a:rPr lang="en-US" sz="1400" kern="0" dirty="0">
                <a:solidFill>
                  <a:srgbClr val="FDFDFD"/>
                </a:solidFill>
              </a:rPr>
              <a:t>Application Templates</a:t>
            </a:r>
          </a:p>
          <a:p>
            <a:pPr defTabSz="896203">
              <a:lnSpc>
                <a:spcPct val="90000"/>
              </a:lnSpc>
              <a:spcBef>
                <a:spcPts val="300"/>
              </a:spcBef>
              <a:buClr>
                <a:srgbClr val="FFFFFF"/>
              </a:buClr>
            </a:pPr>
            <a:r>
              <a:rPr lang="en-US" sz="1400" kern="0" dirty="0">
                <a:solidFill>
                  <a:srgbClr val="FDFDFD"/>
                </a:solidFill>
              </a:rPr>
              <a:t>Lifecycle Management</a:t>
            </a:r>
          </a:p>
          <a:p>
            <a:pPr defTabSz="896203">
              <a:lnSpc>
                <a:spcPct val="90000"/>
              </a:lnSpc>
              <a:spcBef>
                <a:spcPts val="300"/>
              </a:spcBef>
              <a:buClr>
                <a:srgbClr val="FFFFFF"/>
              </a:buClr>
            </a:pPr>
            <a:r>
              <a:rPr lang="en-US" sz="1400" kern="0" dirty="0">
                <a:solidFill>
                  <a:srgbClr val="FDFDFD"/>
                </a:solidFill>
              </a:rPr>
              <a:t>Role Based Access Control</a:t>
            </a:r>
          </a:p>
          <a:p>
            <a:pPr defTabSz="896203">
              <a:lnSpc>
                <a:spcPct val="90000"/>
              </a:lnSpc>
              <a:spcBef>
                <a:spcPts val="300"/>
              </a:spcBef>
              <a:buClr>
                <a:srgbClr val="FFFFFF"/>
              </a:buClr>
            </a:pPr>
            <a:r>
              <a:rPr lang="en-US" sz="1400" kern="0" dirty="0">
                <a:solidFill>
                  <a:srgbClr val="FDFDFD"/>
                </a:solidFill>
              </a:rPr>
              <a:t>Billing API</a:t>
            </a:r>
          </a:p>
        </p:txBody>
      </p:sp>
      <p:grpSp>
        <p:nvGrpSpPr>
          <p:cNvPr id="6" name="Group 5"/>
          <p:cNvGrpSpPr/>
          <p:nvPr/>
        </p:nvGrpSpPr>
        <p:grpSpPr>
          <a:xfrm>
            <a:off x="192419" y="2039153"/>
            <a:ext cx="3521904" cy="2025183"/>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43995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3143" y="1877055"/>
            <a:ext cx="5392391" cy="2091113"/>
          </a:xfrm>
        </p:spPr>
        <p:txBody>
          <a:bodyPr/>
          <a:lstStyle/>
          <a:p>
            <a:r>
              <a:rPr lang="en-US" sz="5881" dirty="0"/>
              <a:t>New </a:t>
            </a:r>
            <a:r>
              <a:rPr lang="en-US" sz="5881" b="1" dirty="0">
                <a:latin typeface="Segoe UI Semibold" panose="020B0702040204020203" pitchFamily="34" charset="0"/>
                <a:cs typeface="Segoe UI Semibold" panose="020B0702040204020203" pitchFamily="34" charset="0"/>
              </a:rPr>
              <a:t>N</a:t>
            </a:r>
            <a:r>
              <a:rPr lang="en-US" sz="5881" dirty="0"/>
              <a:t> family of</a:t>
            </a:r>
            <a:br>
              <a:rPr lang="en-US" sz="5881" dirty="0"/>
            </a:br>
            <a:r>
              <a:rPr lang="en-US" sz="5881" dirty="0"/>
              <a:t>virtual machines</a:t>
            </a:r>
          </a:p>
        </p:txBody>
      </p:sp>
      <p:sp>
        <p:nvSpPr>
          <p:cNvPr id="10" name="Content Placeholder 2"/>
          <p:cNvSpPr txBox="1">
            <a:spLocks/>
          </p:cNvSpPr>
          <p:nvPr/>
        </p:nvSpPr>
        <p:spPr>
          <a:xfrm>
            <a:off x="6393143" y="3930844"/>
            <a:ext cx="5564316" cy="1677162"/>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buNone/>
            </a:pPr>
            <a:r>
              <a:rPr lang="en-US" sz="3136" dirty="0"/>
              <a:t>Latest NVIDIA GPU</a:t>
            </a:r>
          </a:p>
          <a:p>
            <a:pPr marL="0" indent="0" defTabSz="914180">
              <a:buNone/>
            </a:pPr>
            <a:r>
              <a:rPr lang="en-US" sz="3136" dirty="0"/>
              <a:t>Superfast RDMA network</a:t>
            </a:r>
          </a:p>
          <a:p>
            <a:pPr marL="0" indent="0" defTabSz="914180">
              <a:buNone/>
            </a:pPr>
            <a:r>
              <a:rPr lang="en-US" sz="3136" dirty="0"/>
              <a:t>High-end remote visualization </a:t>
            </a:r>
          </a:p>
        </p:txBody>
      </p:sp>
      <p:cxnSp>
        <p:nvCxnSpPr>
          <p:cNvPr id="4" name="Straight Connector 3"/>
          <p:cNvCxnSpPr/>
          <p:nvPr/>
        </p:nvCxnSpPr>
        <p:spPr>
          <a:xfrm>
            <a:off x="6535190" y="3793305"/>
            <a:ext cx="5078418"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519" y="4847970"/>
            <a:ext cx="4390921" cy="1853504"/>
          </a:xfrm>
          <a:prstGeom prst="rect">
            <a:avLst/>
          </a:prstGeom>
        </p:spPr>
      </p:pic>
      <p:sp>
        <p:nvSpPr>
          <p:cNvPr id="18" name="AutoShape 3"/>
          <p:cNvSpPr>
            <a:spLocks noChangeAspect="1" noChangeArrowheads="1" noTextEdit="1"/>
          </p:cNvSpPr>
          <p:nvPr/>
        </p:nvSpPr>
        <p:spPr bwMode="auto">
          <a:xfrm>
            <a:off x="5535563" y="1263206"/>
            <a:ext cx="3977495" cy="36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nvGrpSpPr>
          <p:cNvPr id="3" name="Group 2"/>
          <p:cNvGrpSpPr/>
          <p:nvPr/>
        </p:nvGrpSpPr>
        <p:grpSpPr>
          <a:xfrm>
            <a:off x="1400158" y="1263206"/>
            <a:ext cx="3963479" cy="3647243"/>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TextBox 22"/>
            <p:cNvSpPr txBox="1"/>
            <p:nvPr/>
          </p:nvSpPr>
          <p:spPr>
            <a:xfrm>
              <a:off x="3795046" y="-3255168"/>
              <a:ext cx="1921490" cy="2594623"/>
            </a:xfrm>
            <a:prstGeom prst="rect">
              <a:avLst/>
            </a:prstGeom>
            <a:noFill/>
          </p:spPr>
          <p:txBody>
            <a:bodyPr wrap="none" lIns="179238" tIns="143391" rIns="179238" bIns="143391" rtlCol="0">
              <a:spAutoFit/>
            </a:bodyPr>
            <a:lstStyle/>
            <a:p>
              <a:pPr defTabSz="896203">
                <a:lnSpc>
                  <a:spcPct val="90000"/>
                </a:lnSpc>
                <a:spcAft>
                  <a:spcPts val="588"/>
                </a:spcAft>
              </a:pPr>
              <a:r>
                <a:rPr lang="en-US" sz="16270" b="1" kern="0"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3863707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616336"/>
            <a:ext cx="11652043" cy="1729872"/>
          </a:xfrm>
        </p:spPr>
        <p:txBody>
          <a:bodyPr anchor="ctr"/>
          <a:lstStyle/>
          <a:p>
            <a:pPr algn="ctr"/>
            <a:r>
              <a:rPr lang="en-US" sz="7841" dirty="0">
                <a:solidFill>
                  <a:schemeClr val="tx1"/>
                </a:solidFill>
              </a:rPr>
              <a:t>Delivering secure apps</a:t>
            </a:r>
          </a:p>
        </p:txBody>
      </p:sp>
    </p:spTree>
    <p:extLst>
      <p:ext uri="{BB962C8B-B14F-4D97-AF65-F5344CB8AC3E}">
        <p14:creationId xmlns:p14="http://schemas.microsoft.com/office/powerpoint/2010/main" val="28192191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3564" y="2909719"/>
            <a:ext cx="7398180" cy="2271366"/>
          </a:xfrm>
          <a:prstGeom prst="rect">
            <a:avLst/>
          </a:prstGeom>
          <a:noFill/>
        </p:spPr>
        <p:txBody>
          <a:bodyPr vert="horz" wrap="square" lIns="179213" tIns="143370" rIns="179213" bIns="14337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771">
              <a:spcBef>
                <a:spcPts val="0"/>
              </a:spcBef>
              <a:spcAft>
                <a:spcPts val="1764"/>
              </a:spcAft>
              <a:buClr>
                <a:srgbClr val="FFFFFF"/>
              </a:buClr>
              <a:buNone/>
            </a:pPr>
            <a:r>
              <a:rPr lang="en-US" sz="2352" dirty="0">
                <a:gradFill>
                  <a:gsLst>
                    <a:gs pos="0">
                      <a:srgbClr val="FFFFFF"/>
                    </a:gs>
                    <a:gs pos="100000">
                      <a:srgbClr val="FFFFFF"/>
                    </a:gs>
                  </a:gsLst>
                  <a:lin ang="5400000" scaled="0"/>
                </a:gradFill>
              </a:rPr>
              <a:t>Gain visibility and control</a:t>
            </a:r>
          </a:p>
          <a:p>
            <a:pPr marL="0" indent="0" defTabSz="913771">
              <a:spcBef>
                <a:spcPts val="0"/>
              </a:spcBef>
              <a:spcAft>
                <a:spcPts val="1764"/>
              </a:spcAft>
              <a:buClr>
                <a:srgbClr val="FFFFFF"/>
              </a:buClr>
              <a:buNone/>
            </a:pPr>
            <a:r>
              <a:rPr lang="en-US" sz="2352" dirty="0">
                <a:gradFill>
                  <a:gsLst>
                    <a:gs pos="0">
                      <a:srgbClr val="FFFFFF"/>
                    </a:gs>
                    <a:gs pos="100000">
                      <a:srgbClr val="FFFFFF"/>
                    </a:gs>
                  </a:gsLst>
                  <a:lin ang="5400000" scaled="0"/>
                </a:gradFill>
              </a:rPr>
              <a:t>Integrated security, monitoring, policy management</a:t>
            </a:r>
          </a:p>
          <a:p>
            <a:pPr marL="0" indent="0" defTabSz="913771">
              <a:spcBef>
                <a:spcPts val="0"/>
              </a:spcBef>
              <a:spcAft>
                <a:spcPts val="1764"/>
              </a:spcAft>
              <a:buClr>
                <a:srgbClr val="FFFFFF"/>
              </a:buClr>
              <a:buNone/>
            </a:pPr>
            <a:r>
              <a:rPr lang="en-US" sz="2352" dirty="0">
                <a:gradFill>
                  <a:gsLst>
                    <a:gs pos="0">
                      <a:srgbClr val="FFFFFF"/>
                    </a:gs>
                    <a:gs pos="100000">
                      <a:srgbClr val="FFFFFF"/>
                    </a:gs>
                  </a:gsLst>
                  <a:lin ang="5400000" scaled="0"/>
                </a:gradFill>
              </a:rPr>
              <a:t>Built in threat detections and alerts</a:t>
            </a:r>
          </a:p>
          <a:p>
            <a:pPr marL="0" indent="0" defTabSz="913771">
              <a:spcBef>
                <a:spcPts val="0"/>
              </a:spcBef>
              <a:spcAft>
                <a:spcPts val="1764"/>
              </a:spcAft>
              <a:buClr>
                <a:srgbClr val="FFFFFF"/>
              </a:buClr>
              <a:buNone/>
              <a:tabLst>
                <a:tab pos="5433233" algn="l"/>
              </a:tabLst>
            </a:pPr>
            <a:r>
              <a:rPr lang="en-US" sz="2352"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296664" y="1114645"/>
            <a:ext cx="6541580" cy="1608560"/>
          </a:xfrm>
          <a:prstGeom prst="rect">
            <a:avLst/>
          </a:prstGeom>
        </p:spPr>
        <p:txBody>
          <a:bodyPr vert="horz" wrap="square" lIns="179213" tIns="143370" rIns="179213" bIns="14337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5">
              <a:spcBef>
                <a:spcPts val="1175"/>
              </a:spcBef>
            </a:pPr>
            <a:r>
              <a:rPr lang="en-US" sz="4703" spc="-100" dirty="0">
                <a:solidFill>
                  <a:srgbClr val="0072CC"/>
                </a:solidFill>
                <a:latin typeface="Segoe UI Semilight" panose="020B0402040204020203" pitchFamily="34" charset="0"/>
                <a:cs typeface="Segoe UI Semilight" panose="020B0402040204020203" pitchFamily="34" charset="0"/>
              </a:rPr>
              <a:t>Announcing</a:t>
            </a:r>
            <a:r>
              <a:rPr lang="en-US" sz="4703" spc="-100" dirty="0">
                <a:solidFill>
                  <a:srgbClr val="0072CC"/>
                </a:solidFill>
                <a:latin typeface="Segoe UI Light"/>
              </a:rPr>
              <a:t> </a:t>
            </a:r>
            <a:br>
              <a:rPr lang="en-US" sz="4311" spc="-100" dirty="0">
                <a:gradFill>
                  <a:gsLst>
                    <a:gs pos="1250">
                      <a:srgbClr val="FFFFFF"/>
                    </a:gs>
                    <a:gs pos="100000">
                      <a:srgbClr val="FFFFFF"/>
                    </a:gs>
                  </a:gsLst>
                  <a:lin ang="5400000" scaled="0"/>
                </a:gradFill>
                <a:latin typeface="Segoe UI Light"/>
              </a:rPr>
            </a:br>
            <a:r>
              <a:rPr lang="en-US" sz="5292" spc="-100"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532724" y="926061"/>
            <a:ext cx="1183864" cy="521770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143"/>
              <a:endParaRPr lang="en-US" sz="1764" kern="0">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3247" y="1084458"/>
            <a:ext cx="3751835" cy="3751835"/>
          </a:xfrm>
          <a:prstGeom prst="rect">
            <a:avLst/>
          </a:prstGeom>
          <a:noFill/>
          <a:ln>
            <a:noFill/>
          </a:ln>
        </p:spPr>
      </p:pic>
      <p:cxnSp>
        <p:nvCxnSpPr>
          <p:cNvPr id="23" name="Straight Connector 22"/>
          <p:cNvCxnSpPr/>
          <p:nvPr/>
        </p:nvCxnSpPr>
        <p:spPr>
          <a:xfrm>
            <a:off x="296665" y="2801624"/>
            <a:ext cx="70627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140663" y="621200"/>
            <a:ext cx="3377572" cy="4558773"/>
          </a:xfrm>
          <a:prstGeom prst="rect">
            <a:avLst/>
          </a:prstGeom>
        </p:spPr>
      </p:pic>
      <p:grpSp>
        <p:nvGrpSpPr>
          <p:cNvPr id="10" name="Group 9"/>
          <p:cNvGrpSpPr/>
          <p:nvPr/>
        </p:nvGrpSpPr>
        <p:grpSpPr>
          <a:xfrm>
            <a:off x="866" y="5703419"/>
            <a:ext cx="12187096" cy="1152715"/>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59698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63" y="1379"/>
            <a:ext cx="12682198" cy="6969066"/>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25523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64" y="1380"/>
            <a:ext cx="12657360" cy="6955612"/>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86876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64" y="1380"/>
            <a:ext cx="12657360" cy="6955612"/>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6206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2741" y="3581699"/>
            <a:ext cx="7399230" cy="1719392"/>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spcBef>
                <a:spcPts val="0"/>
              </a:spcBef>
              <a:spcAft>
                <a:spcPts val="1764"/>
              </a:spcAft>
              <a:buClr>
                <a:srgbClr val="FFFFFF"/>
              </a:buClr>
              <a:buNone/>
            </a:pPr>
            <a:r>
              <a:rPr lang="en-US" sz="2352" dirty="0">
                <a:gradFill>
                  <a:gsLst>
                    <a:gs pos="1250">
                      <a:srgbClr val="FFFFFF"/>
                    </a:gs>
                    <a:gs pos="100000">
                      <a:srgbClr val="FFFFFF"/>
                    </a:gs>
                  </a:gsLst>
                  <a:lin ang="5400000" scaled="0"/>
                </a:gradFill>
              </a:rPr>
              <a:t>Pre-purchase compute hours</a:t>
            </a:r>
          </a:p>
          <a:p>
            <a:pPr marL="0" indent="0" defTabSz="913946">
              <a:spcBef>
                <a:spcPts val="0"/>
              </a:spcBef>
              <a:spcAft>
                <a:spcPts val="1764"/>
              </a:spcAft>
              <a:buClr>
                <a:srgbClr val="FFFFFF"/>
              </a:buClr>
              <a:buNone/>
            </a:pPr>
            <a:r>
              <a:rPr lang="en-US" sz="2352" dirty="0">
                <a:gradFill>
                  <a:gsLst>
                    <a:gs pos="1250">
                      <a:srgbClr val="FFFFFF"/>
                    </a:gs>
                    <a:gs pos="100000">
                      <a:srgbClr val="FFFFFF"/>
                    </a:gs>
                  </a:gsLst>
                  <a:lin ang="5400000" scaled="0"/>
                </a:gradFill>
              </a:rPr>
              <a:t>Save up to 63% on Azure compute costs</a:t>
            </a:r>
          </a:p>
          <a:p>
            <a:pPr marL="0" indent="0" defTabSz="913946">
              <a:spcBef>
                <a:spcPts val="0"/>
              </a:spcBef>
              <a:spcAft>
                <a:spcPts val="1764"/>
              </a:spcAft>
              <a:buClr>
                <a:srgbClr val="FFFFFF"/>
              </a:buClr>
              <a:buNone/>
            </a:pPr>
            <a:r>
              <a:rPr lang="en-US" sz="2352" dirty="0">
                <a:gradFill>
                  <a:gsLst>
                    <a:gs pos="1250">
                      <a:srgbClr val="FFFFFF"/>
                    </a:gs>
                    <a:gs pos="100000">
                      <a:srgbClr val="FFFFFF"/>
                    </a:gs>
                  </a:gsLst>
                  <a:lin ang="5400000" scaled="0"/>
                </a:gradFill>
              </a:rPr>
              <a:t>Available globally</a:t>
            </a:r>
          </a:p>
        </p:txBody>
      </p:sp>
      <p:sp>
        <p:nvSpPr>
          <p:cNvPr id="5" name="Title 1"/>
          <p:cNvSpPr txBox="1">
            <a:spLocks/>
          </p:cNvSpPr>
          <p:nvPr/>
        </p:nvSpPr>
        <p:spPr>
          <a:xfrm>
            <a:off x="295841" y="846354"/>
            <a:ext cx="7406130"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r>
              <a:rPr lang="en-US" sz="4704" spc="-100" dirty="0">
                <a:solidFill>
                  <a:srgbClr val="0072CC"/>
                </a:solidFill>
              </a:rPr>
              <a:t> </a:t>
            </a:r>
            <a:br>
              <a:rPr lang="en-US" sz="4312" spc="-100" dirty="0"/>
            </a:br>
            <a:r>
              <a:rPr lang="en-US" sz="5293" spc="-100" dirty="0"/>
              <a:t>Azure Compute </a:t>
            </a:r>
            <a:br>
              <a:rPr lang="en-US" sz="5293" spc="-100" dirty="0"/>
            </a:br>
            <a:r>
              <a:rPr lang="en-US" sz="5293" spc="-100" dirty="0"/>
              <a:t>Pre-Purchase Plan</a:t>
            </a:r>
          </a:p>
        </p:txBody>
      </p:sp>
      <p:cxnSp>
        <p:nvCxnSpPr>
          <p:cNvPr id="23" name="Straight Connector 22"/>
          <p:cNvCxnSpPr/>
          <p:nvPr/>
        </p:nvCxnSpPr>
        <p:spPr>
          <a:xfrm>
            <a:off x="295841" y="3358262"/>
            <a:ext cx="5775416"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6786887" y="695423"/>
            <a:ext cx="5995448" cy="5467154"/>
          </a:xfrm>
          <a:prstGeom prst="rect">
            <a:avLst/>
          </a:prstGeom>
        </p:spPr>
      </p:pic>
    </p:spTree>
    <p:extLst>
      <p:ext uri="{BB962C8B-B14F-4D97-AF65-F5344CB8AC3E}">
        <p14:creationId xmlns:p14="http://schemas.microsoft.com/office/powerpoint/2010/main" val="160963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81338E-6 -1.02587E-6 L -0.05285 -1.02587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3.89923E-6 L -0.05284 3.8992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Portal</a:t>
            </a:r>
          </a:p>
        </p:txBody>
      </p:sp>
    </p:spTree>
    <p:extLst>
      <p:ext uri="{BB962C8B-B14F-4D97-AF65-F5344CB8AC3E}">
        <p14:creationId xmlns:p14="http://schemas.microsoft.com/office/powerpoint/2010/main" val="35560551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a:t>Key Scenarios to Get Started with Microsoft Azure</a:t>
            </a:r>
          </a:p>
        </p:txBody>
      </p:sp>
    </p:spTree>
    <p:extLst>
      <p:ext uri="{BB962C8B-B14F-4D97-AF65-F5344CB8AC3E}">
        <p14:creationId xmlns:p14="http://schemas.microsoft.com/office/powerpoint/2010/main" val="13200218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Staging</a:t>
                  </a: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Test branch</a:t>
            </a: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Master branch</a:t>
            </a: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Build</a:t>
              </a: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Visual Studio Online</a:t>
              </a: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Check-in</a:t>
                </a: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Developers</a:t>
                </a: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a:solidFill>
                  <a:srgbClr val="FFFFFF"/>
                </a:solidFill>
                <a:latin typeface="Segoe UI"/>
              </a:rPr>
              <a:t> </a:t>
            </a: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p>
          <a:p>
            <a:pPr defTabSz="896386">
              <a:defRPr/>
            </a:pPr>
            <a:r>
              <a:rPr lang="en-US" sz="1765" kern="0" dirty="0">
                <a:solidFill>
                  <a:srgbClr val="FFFFFF"/>
                </a:solidFill>
              </a:rPr>
              <a:t>Network</a:t>
            </a: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SQL Server </a:t>
            </a:r>
          </a:p>
          <a:p>
            <a:pPr algn="r" defTabSz="896386">
              <a:defRPr/>
            </a:pPr>
            <a:r>
              <a:rPr lang="en-US" sz="1400" kern="0" dirty="0">
                <a:solidFill>
                  <a:srgbClr val="00B0F0"/>
                </a:solidFill>
              </a:rPr>
              <a:t>VM </a:t>
            </a: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Application VM</a:t>
            </a:r>
          </a:p>
        </p:txBody>
      </p:sp>
      <p:sp>
        <p:nvSpPr>
          <p:cNvPr id="21" name="Title 2"/>
          <p:cNvSpPr>
            <a:spLocks noGrp="1"/>
          </p:cNvSpPr>
          <p:nvPr>
            <p:ph type="title"/>
          </p:nvPr>
        </p:nvSpPr>
        <p:spPr/>
        <p:txBody>
          <a:bodyPr>
            <a:noAutofit/>
          </a:bodyPr>
          <a:lstStyle/>
          <a:p>
            <a:pPr algn="l"/>
            <a:r>
              <a:rPr lang="en-US" sz="4000"/>
              <a:t>Key Scenarios to get started with Microsoft Azure</a:t>
            </a:r>
            <a:endParaRPr lang="en-US" sz="4000" dirty="0"/>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Application VM</a:t>
            </a: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SQL Server </a:t>
            </a:r>
          </a:p>
          <a:p>
            <a:pPr algn="r" defTabSz="896386">
              <a:defRPr/>
            </a:pPr>
            <a:r>
              <a:rPr lang="en-US" sz="1400" kern="0" dirty="0">
                <a:solidFill>
                  <a:srgbClr val="00B0F0"/>
                </a:solidFill>
              </a:rPr>
              <a:t>VM</a:t>
            </a: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PDF</a:t>
            </a: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DOCX</a:t>
            </a: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JPG</a:t>
            </a: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a:solidFill>
                  <a:srgbClr val="00B0F0"/>
                </a:solidFill>
              </a:rPr>
              <a:t>VIDEO</a:t>
            </a: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a:solidFill>
                  <a:srgbClr val="00B0F0"/>
                </a:solidFill>
              </a:rPr>
              <a:t>DB</a:t>
            </a: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Storage</a:t>
            </a: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a:solidFill>
                  <a:srgbClr val="343434"/>
                </a:solidFill>
                <a:ea typeface="Segoe UI" pitchFamily="34" charset="0"/>
                <a:cs typeface="Segoe UI" pitchFamily="34" charset="0"/>
              </a:rPr>
              <a:t>HDInsight</a:t>
            </a:r>
            <a:endParaRPr lang="en-US" sz="1200"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a:gradFill>
                    <a:gsLst>
                      <a:gs pos="2917">
                        <a:srgbClr val="343434"/>
                      </a:gs>
                      <a:gs pos="30000">
                        <a:srgbClr val="343434"/>
                      </a:gs>
                    </a:gsLst>
                    <a:lin ang="5400000" scaled="0"/>
                  </a:gradFill>
                </a:rPr>
                <a:t>Visualization </a:t>
              </a:r>
            </a:p>
            <a:p>
              <a:pPr algn="ctr">
                <a:lnSpc>
                  <a:spcPct val="90000"/>
                </a:lnSpc>
                <a:spcAft>
                  <a:spcPts val="600"/>
                </a:spcAft>
              </a:pPr>
              <a:r>
                <a:rPr lang="en-US" sz="1000" b="1" dirty="0">
                  <a:gradFill>
                    <a:gsLst>
                      <a:gs pos="2917">
                        <a:srgbClr val="343434"/>
                      </a:gs>
                      <a:gs pos="30000">
                        <a:srgbClr val="343434"/>
                      </a:gs>
                    </a:gsLst>
                    <a:lin ang="5400000" scaled="0"/>
                  </a:gradFill>
                </a:rPr>
                <a:t>and reporting </a:t>
              </a:r>
            </a:p>
            <a:p>
              <a:pPr algn="ctr">
                <a:lnSpc>
                  <a:spcPct val="90000"/>
                </a:lnSpc>
                <a:spcAft>
                  <a:spcPts val="600"/>
                </a:spcAft>
              </a:pPr>
              <a:r>
                <a:rPr lang="en-US" sz="100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SaaS</a:t>
              </a: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Azure </a:t>
              </a:r>
              <a:r>
                <a:rPr lang="en-US" sz="1400" spc="-50">
                  <a:solidFill>
                    <a:srgbClr val="002060"/>
                  </a:solidFill>
                </a:rPr>
                <a:t>App Service and </a:t>
              </a:r>
              <a:r>
                <a:rPr lang="en-US" sz="1400" spc="-50"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ISV/CSV</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a:solidFill>
                  <a:srgbClr val="FFFFFF"/>
                </a:solidFill>
              </a:rPr>
              <a:t>Synchronize and </a:t>
            </a:r>
          </a:p>
          <a:p>
            <a:pPr>
              <a:lnSpc>
                <a:spcPct val="90000"/>
              </a:lnSpc>
              <a:spcAft>
                <a:spcPts val="600"/>
              </a:spcAft>
            </a:pPr>
            <a:r>
              <a:rPr lang="en-US" sz="2000" dirty="0">
                <a:solidFill>
                  <a:srgbClr val="FFFFFF"/>
                </a:solidFill>
              </a:rPr>
              <a:t>consolidate </a:t>
            </a:r>
          </a:p>
          <a:p>
            <a:pPr>
              <a:lnSpc>
                <a:spcPct val="90000"/>
              </a:lnSpc>
              <a:spcAft>
                <a:spcPts val="600"/>
              </a:spcAft>
            </a:pPr>
            <a:r>
              <a:rPr lang="en-US" sz="2000" dirty="0">
                <a:solidFill>
                  <a:srgbClr val="FFFFFF"/>
                </a:solidFill>
              </a:rPr>
              <a:t>identities</a:t>
            </a: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p>
          <a:p>
            <a:pPr defTabSz="896386">
              <a:defRPr/>
            </a:pPr>
            <a:r>
              <a:rPr lang="en-US" sz="1400" kern="0" dirty="0">
                <a:solidFill>
                  <a:srgbClr val="002060"/>
                </a:solidFill>
              </a:rPr>
              <a:t>     SQL </a:t>
            </a:r>
          </a:p>
          <a:p>
            <a:pPr defTabSz="896386">
              <a:defRPr/>
            </a:pPr>
            <a:r>
              <a:rPr lang="en-US" sz="1400" kern="0" dirty="0">
                <a:solidFill>
                  <a:srgbClr val="002060"/>
                </a:solidFill>
              </a:rPr>
              <a:t>       Server </a:t>
            </a:r>
          </a:p>
          <a:p>
            <a:pPr defTabSz="896386">
              <a:defRPr/>
            </a:pPr>
            <a:r>
              <a:rPr lang="en-US" sz="1400" kern="0" dirty="0">
                <a:solidFill>
                  <a:srgbClr val="002060"/>
                </a:solidFill>
              </a:rPr>
              <a:t>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IIS</a:t>
            </a: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a:solidFill>
                  <a:srgbClr val="002060"/>
                </a:solidFill>
              </a:rPr>
              <a:t>MySql</a:t>
            </a:r>
            <a:r>
              <a:rPr lang="en-US" sz="1400" kern="0" dirty="0">
                <a:solidFill>
                  <a:srgbClr val="002060"/>
                </a:solidFill>
              </a:rPr>
              <a:t> </a:t>
            </a: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a:solidFill>
                  <a:srgbClr val="002060"/>
                </a:solidFill>
              </a:rPr>
              <a:t>On-premises /</a:t>
            </a:r>
          </a:p>
          <a:p>
            <a:pPr defTabSz="896386">
              <a:defRPr/>
            </a:pPr>
            <a:r>
              <a:rPr lang="en-US" sz="1400" kern="0" dirty="0">
                <a:solidFill>
                  <a:srgbClr val="002060"/>
                </a:solidFill>
              </a:rPr>
              <a:t>Hosting Services</a:t>
            </a: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a:solidFill>
                  <a:srgbClr val="002060"/>
                </a:solidFill>
              </a:rPr>
              <a:t>IIS/SQL Server Based </a:t>
            </a:r>
          </a:p>
          <a:p>
            <a:pPr defTabSz="896386">
              <a:defRPr/>
            </a:pPr>
            <a:r>
              <a:rPr lang="en-US" sz="1400" kern="0" dirty="0">
                <a:solidFill>
                  <a:srgbClr val="002060"/>
                </a:solidFill>
              </a:rPr>
              <a:t>Web Apps </a:t>
            </a:r>
          </a:p>
        </p:txBody>
      </p:sp>
      <p:sp>
        <p:nvSpPr>
          <p:cNvPr id="46" name="Rectangle 45"/>
          <p:cNvSpPr/>
          <p:nvPr/>
        </p:nvSpPr>
        <p:spPr>
          <a:xfrm>
            <a:off x="1715858" y="4750595"/>
            <a:ext cx="9042732" cy="369332"/>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a:t>Key Scenarios to get started with Microsoft Azure</a:t>
            </a:r>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a:solidFill>
                  <a:srgbClr val="002060"/>
                </a:solidFill>
              </a:rPr>
              <a:t>Non-IIS Open Source </a:t>
            </a:r>
          </a:p>
          <a:p>
            <a:pPr defTabSz="896386">
              <a:defRPr/>
            </a:pPr>
            <a:r>
              <a:rPr lang="en-US" sz="1400" kern="0" dirty="0">
                <a:solidFill>
                  <a:srgbClr val="002060"/>
                </a:solidFill>
              </a:rPr>
              <a:t>Web Apps</a:t>
            </a:r>
          </a:p>
        </p:txBody>
      </p:sp>
    </p:spTree>
    <p:extLst>
      <p:ext uri="{BB962C8B-B14F-4D97-AF65-F5344CB8AC3E}">
        <p14:creationId xmlns:p14="http://schemas.microsoft.com/office/powerpoint/2010/main" val="31541405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7610514"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latin typeface="Segoe UI Light"/>
                <a:ea typeface="MS PGothic" panose="020B0600070205080204" pitchFamily="34" charset="-128"/>
              </a:rPr>
              <a:t>Azure</a:t>
            </a:r>
          </a:p>
        </p:txBody>
      </p:sp>
    </p:spTree>
    <p:extLst>
      <p:ext uri="{BB962C8B-B14F-4D97-AF65-F5344CB8AC3E}">
        <p14:creationId xmlns:p14="http://schemas.microsoft.com/office/powerpoint/2010/main" val="372273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solidFill>
                  <a:srgbClr val="0070C0"/>
                </a:solidFill>
              </a:rPr>
              <a:t>Get started today 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13" name="Picture 12"/>
          <p:cNvPicPr>
            <a:picLocks noChangeAspect="1"/>
          </p:cNvPicPr>
          <p:nvPr/>
        </p:nvPicPr>
        <p:blipFill>
          <a:blip r:embed="rId5"/>
          <a:stretch>
            <a:fillRect/>
          </a:stretch>
        </p:blipFill>
        <p:spPr>
          <a:xfrm>
            <a:off x="8515419" y="1512560"/>
            <a:ext cx="3066055" cy="1742701"/>
          </a:xfrm>
          <a:prstGeom prst="rect">
            <a:avLst/>
          </a:prstGeom>
        </p:spPr>
      </p:pic>
      <p:pic>
        <p:nvPicPr>
          <p:cNvPr id="2" name="Picture 1"/>
          <p:cNvPicPr>
            <a:picLocks noChangeAspect="1"/>
          </p:cNvPicPr>
          <p:nvPr/>
        </p:nvPicPr>
        <p:blipFill>
          <a:blip r:embed="rId6"/>
          <a:stretch>
            <a:fillRect/>
          </a:stretch>
        </p:blipFill>
        <p:spPr>
          <a:xfrm>
            <a:off x="7141018" y="4803182"/>
            <a:ext cx="4816234" cy="2075297"/>
          </a:xfrm>
          <a:prstGeom prst="rect">
            <a:avLst/>
          </a:prstGeom>
        </p:spPr>
      </p:pic>
      <p:grpSp>
        <p:nvGrpSpPr>
          <p:cNvPr id="4" name="Group 3"/>
          <p:cNvGrpSpPr/>
          <p:nvPr/>
        </p:nvGrpSpPr>
        <p:grpSpPr>
          <a:xfrm>
            <a:off x="829206" y="3328504"/>
            <a:ext cx="2121664" cy="1834719"/>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algn="ctr" defTabSz="913554">
                <a:lnSpc>
                  <a:spcPct val="90000"/>
                </a:lnSpc>
                <a:defRPr/>
              </a:pPr>
              <a:r>
                <a:rPr lang="en-US" sz="1764"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Hybrid</a:t>
            </a:r>
          </a:p>
        </p:txBody>
      </p:sp>
      <p:sp>
        <p:nvSpPr>
          <p:cNvPr id="5" name="Up-Down Arrow 4"/>
          <p:cNvSpPr/>
          <p:nvPr/>
        </p:nvSpPr>
        <p:spPr bwMode="auto">
          <a:xfrm>
            <a:off x="10596145" y="3345976"/>
            <a:ext cx="421737" cy="2366427"/>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298022" y="6258294"/>
            <a:ext cx="1290110" cy="479620"/>
          </a:xfrm>
          <a:prstGeom prst="rect">
            <a:avLst/>
          </a:prstGeom>
          <a:noFill/>
        </p:spPr>
        <p:txBody>
          <a:bodyPr wrap="none" lIns="179238" tIns="143391" rIns="179238" bIns="143391" rtlCol="0">
            <a:spAutoFit/>
          </a:bodyPr>
          <a:lstStyle/>
          <a:p>
            <a:pPr>
              <a:lnSpc>
                <a:spcPct val="90000"/>
              </a:lnSpc>
              <a:spcAft>
                <a:spcPts val="588"/>
              </a:spcAft>
            </a:pPr>
            <a:r>
              <a:rPr lang="en-US" sz="1372"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638936" y="5390710"/>
            <a:ext cx="1355719" cy="479620"/>
          </a:xfrm>
          <a:prstGeom prst="rect">
            <a:avLst/>
          </a:prstGeom>
          <a:noFill/>
        </p:spPr>
        <p:txBody>
          <a:bodyPr wrap="none" lIns="179238" tIns="143391" rIns="179238" bIns="143391" rtlCol="0">
            <a:spAutoFit/>
          </a:bodyPr>
          <a:lstStyle/>
          <a:p>
            <a:pPr>
              <a:lnSpc>
                <a:spcPct val="90000"/>
              </a:lnSpc>
              <a:spcAft>
                <a:spcPts val="588"/>
              </a:spcAft>
            </a:pPr>
            <a:r>
              <a:rPr lang="en-US" sz="1372" dirty="0">
                <a:solidFill>
                  <a:schemeClr val="bg1"/>
                </a:solidFill>
              </a:rPr>
              <a:t>On-premises</a:t>
            </a:r>
          </a:p>
        </p:txBody>
      </p:sp>
    </p:spTree>
    <p:extLst>
      <p:ext uri="{BB962C8B-B14F-4D97-AF65-F5344CB8AC3E}">
        <p14:creationId xmlns:p14="http://schemas.microsoft.com/office/powerpoint/2010/main" val="285615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40" name="TextBox 39"/>
          <p:cNvSpPr txBox="1"/>
          <p:nvPr/>
        </p:nvSpPr>
        <p:spPr>
          <a:xfrm>
            <a:off x="7139969" y="501513"/>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Open + Flexible</a:t>
            </a:r>
          </a:p>
        </p:txBody>
      </p:sp>
      <p:pic>
        <p:nvPicPr>
          <p:cNvPr id="60" name="Picture 59"/>
          <p:cNvPicPr>
            <a:picLocks noChangeAspect="1"/>
          </p:cNvPicPr>
          <p:nvPr/>
        </p:nvPicPr>
        <p:blipFill>
          <a:blip r:embed="rId5"/>
          <a:stretch>
            <a:fillRect/>
          </a:stretch>
        </p:blipFill>
        <p:spPr>
          <a:xfrm>
            <a:off x="3977058" y="1502640"/>
            <a:ext cx="2110465" cy="1825033"/>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dirty="0">
                <a:latin typeface="Segoe UI Semibold" panose="020B0702040204020203" pitchFamily="34" charset="0"/>
                <a:cs typeface="Segoe UI Semibold" panose="020B0702040204020203" pitchFamily="34" charset="0"/>
              </a:rPr>
              <a:t>Open &amp; </a:t>
            </a:r>
            <a:br>
              <a:rPr lang="en-US" sz="1764" dirty="0">
                <a:latin typeface="Segoe UI Semibold" panose="020B0702040204020203" pitchFamily="34" charset="0"/>
                <a:cs typeface="Segoe UI Semibold" panose="020B0702040204020203" pitchFamily="34" charset="0"/>
              </a:rPr>
            </a:br>
            <a:r>
              <a:rPr lang="en-US" sz="1764" dirty="0">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455071" y="4435996"/>
            <a:ext cx="4353761" cy="544708"/>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414231" y="2532979"/>
            <a:ext cx="4313085" cy="688474"/>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435282" y="1525757"/>
            <a:ext cx="4128302" cy="621241"/>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453195" y="3442979"/>
            <a:ext cx="4006788" cy="587777"/>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394019" y="1366454"/>
            <a:ext cx="4373365" cy="3848376"/>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6347" y="1374499"/>
            <a:ext cx="2866607" cy="4119148"/>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13415">
                <a:defRPr/>
              </a:pPr>
              <a:r>
                <a:rPr lang="en-US" sz="1078"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13415">
                <a:defRPr/>
              </a:pPr>
              <a:r>
                <a:rPr lang="en-US" sz="1078"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13415">
                <a:defRPr/>
              </a:pPr>
              <a:r>
                <a:rPr lang="en-US" sz="1078"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13415">
                <a:defRPr/>
              </a:pPr>
              <a:r>
                <a:rPr lang="en-US" sz="1078"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13415">
                <a:defRPr/>
              </a:pPr>
              <a:r>
                <a:rPr lang="en-US" sz="1078"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482124" y="5426685"/>
            <a:ext cx="4358424" cy="91495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fontAlgn="base">
                  <a:lnSpc>
                    <a:spcPct val="90000"/>
                  </a:lnSpc>
                  <a:spcBef>
                    <a:spcPct val="0"/>
                  </a:spcBef>
                  <a:spcAft>
                    <a:spcPct val="0"/>
                  </a:spcAft>
                  <a:defRPr/>
                </a:pPr>
                <a:endParaRPr lang="en-US" sz="1959" spc="-49"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79238" tIns="143391" rIns="179238" bIns="143391" rtlCol="0">
                <a:spAutoFit/>
              </a:bodyPr>
              <a:lstStyle/>
              <a:p>
                <a:pPr>
                  <a:lnSpc>
                    <a:spcPct val="90000"/>
                  </a:lnSpc>
                  <a:spcAft>
                    <a:spcPts val="588"/>
                  </a:spcAft>
                </a:pPr>
                <a:r>
                  <a:rPr lang="en-US" sz="1568"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122915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Open &amp; </a:t>
            </a:r>
            <a:br>
              <a:rPr lang="en-US" sz="1764" dirty="0">
                <a:solidFill>
                  <a:srgbClr val="002050"/>
                </a:solidFill>
                <a:latin typeface="Segoe UI Semibold" panose="020B0702040204020203" pitchFamily="34" charset="0"/>
                <a:cs typeface="Segoe UI Semibold" panose="020B0702040204020203" pitchFamily="34" charset="0"/>
              </a:rPr>
            </a:br>
            <a:r>
              <a:rPr lang="en-US" sz="1764"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550542" y="777490"/>
            <a:ext cx="4340489" cy="778252"/>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528" dirty="0">
                <a:solidFill>
                  <a:schemeClr val="bg2"/>
                </a:solidFill>
                <a:latin typeface="Segoe UI Light"/>
                <a:ea typeface="MS PGothic" panose="020B0600070205080204" pitchFamily="34" charset="-128"/>
              </a:rPr>
              <a:t>Dev + IT productivity</a:t>
            </a:r>
          </a:p>
        </p:txBody>
      </p:sp>
      <p:pic>
        <p:nvPicPr>
          <p:cNvPr id="34" name="Picture 33"/>
          <p:cNvPicPr>
            <a:picLocks noChangeAspect="1"/>
          </p:cNvPicPr>
          <p:nvPr/>
        </p:nvPicPr>
        <p:blipFill>
          <a:blip r:embed="rId5"/>
          <a:stretch>
            <a:fillRect/>
          </a:stretch>
        </p:blipFill>
        <p:spPr>
          <a:xfrm>
            <a:off x="2405739" y="598230"/>
            <a:ext cx="2110465" cy="1825033"/>
          </a:xfrm>
          <a:prstGeom prst="rect">
            <a:avLst/>
          </a:prstGeom>
        </p:spPr>
      </p:pic>
      <p:sp>
        <p:nvSpPr>
          <p:cNvPr id="35" name="Rectangle 34"/>
          <p:cNvSpPr/>
          <p:nvPr/>
        </p:nvSpPr>
        <p:spPr>
          <a:xfrm>
            <a:off x="2421589" y="1254140"/>
            <a:ext cx="2057161" cy="524867"/>
          </a:xfrm>
          <a:prstGeom prst="rect">
            <a:avLst/>
          </a:prstGeom>
        </p:spPr>
        <p:txBody>
          <a:bodyPr wrap="square">
            <a:spAutoFit/>
          </a:bodyPr>
          <a:lstStyle/>
          <a:p>
            <a:pPr algn="ctr" defTabSz="913554">
              <a:lnSpc>
                <a:spcPct val="90000"/>
              </a:lnSpc>
              <a:defRPr/>
            </a:pPr>
            <a:r>
              <a:rPr lang="en-US" sz="1568"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598554" y="4293738"/>
            <a:ext cx="4085967" cy="2635829"/>
          </a:xfrm>
          <a:prstGeom prst="rect">
            <a:avLst/>
          </a:prstGeom>
        </p:spPr>
      </p:pic>
      <p:grpSp>
        <p:nvGrpSpPr>
          <p:cNvPr id="8" name="Group 7"/>
          <p:cNvGrpSpPr/>
          <p:nvPr/>
        </p:nvGrpSpPr>
        <p:grpSpPr>
          <a:xfrm>
            <a:off x="7768551" y="1640628"/>
            <a:ext cx="2580883" cy="2521775"/>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79238" tIns="143391" rIns="179238" bIns="143391" rtlCol="0">
                <a:spAutoFit/>
              </a:bodyPr>
              <a:lstStyle/>
              <a:p>
                <a:pPr>
                  <a:lnSpc>
                    <a:spcPct val="90000"/>
                  </a:lnSpc>
                  <a:spcAft>
                    <a:spcPts val="1176"/>
                  </a:spcAft>
                </a:pPr>
                <a:r>
                  <a:rPr lang="en-US" sz="2352" dirty="0">
                    <a:solidFill>
                      <a:schemeClr val="bg1"/>
                    </a:solidFill>
                  </a:rPr>
                  <a:t>Visual Studio</a:t>
                </a:r>
              </a:p>
              <a:p>
                <a:pPr>
                  <a:lnSpc>
                    <a:spcPct val="90000"/>
                  </a:lnSpc>
                  <a:spcAft>
                    <a:spcPts val="1176"/>
                  </a:spcAft>
                </a:pPr>
                <a:r>
                  <a:rPr lang="en-US" sz="2352" dirty="0">
                    <a:solidFill>
                      <a:schemeClr val="bg1"/>
                    </a:solidFill>
                  </a:rPr>
                  <a:t>GitHub</a:t>
                </a:r>
              </a:p>
              <a:p>
                <a:pPr>
                  <a:lnSpc>
                    <a:spcPct val="90000"/>
                  </a:lnSpc>
                  <a:spcAft>
                    <a:spcPts val="1176"/>
                  </a:spcAft>
                </a:pPr>
                <a:r>
                  <a:rPr lang="en-US" sz="2352" dirty="0">
                    <a:solidFill>
                      <a:schemeClr val="bg1"/>
                    </a:solidFill>
                  </a:rPr>
                  <a:t>Eclipse</a:t>
                </a:r>
              </a:p>
              <a:p>
                <a:pPr>
                  <a:lnSpc>
                    <a:spcPct val="90000"/>
                  </a:lnSpc>
                  <a:spcAft>
                    <a:spcPts val="1176"/>
                  </a:spcAft>
                </a:pPr>
                <a:r>
                  <a:rPr lang="en-US" sz="2352" dirty="0">
                    <a:solidFill>
                      <a:schemeClr val="bg1"/>
                    </a:solidFill>
                  </a:rPr>
                  <a:t>Chef + Puppet</a:t>
                </a:r>
              </a:p>
              <a:p>
                <a:pPr>
                  <a:lnSpc>
                    <a:spcPct val="90000"/>
                  </a:lnSpc>
                  <a:spcAft>
                    <a:spcPts val="1176"/>
                  </a:spcAft>
                </a:pPr>
                <a:r>
                  <a:rPr lang="en-US" sz="2352" dirty="0" err="1">
                    <a:solidFill>
                      <a:schemeClr val="bg1"/>
                    </a:solidFill>
                  </a:rPr>
                  <a:t>Powershell</a:t>
                </a:r>
                <a:endParaRPr lang="en-US" sz="2352"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381755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dirty="0">
                <a:solidFill>
                  <a:srgbClr val="002050"/>
                </a:solidFill>
                <a:latin typeface="Segoe UI Semibold" panose="020B0702040204020203" pitchFamily="34" charset="0"/>
                <a:cs typeface="Segoe UI Semibold" panose="020B0702040204020203" pitchFamily="34" charset="0"/>
              </a:rPr>
              <a:t>Open &amp; </a:t>
            </a:r>
            <a:br>
              <a:rPr lang="en-US" sz="1764" dirty="0">
                <a:solidFill>
                  <a:srgbClr val="002050"/>
                </a:solidFill>
                <a:latin typeface="Segoe UI Semibold" panose="020B0702040204020203" pitchFamily="34" charset="0"/>
                <a:cs typeface="Segoe UI Semibold" panose="020B0702040204020203" pitchFamily="34" charset="0"/>
              </a:rPr>
            </a:br>
            <a:r>
              <a:rPr lang="en-US" sz="1764"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05739" y="4226902"/>
            <a:ext cx="2110465" cy="1825033"/>
          </a:xfrm>
          <a:prstGeom prst="rect">
            <a:avLst/>
          </a:prstGeom>
        </p:spPr>
      </p:pic>
      <p:sp>
        <p:nvSpPr>
          <p:cNvPr id="48" name="Rectangle 47"/>
          <p:cNvSpPr/>
          <p:nvPr/>
        </p:nvSpPr>
        <p:spPr>
          <a:xfrm>
            <a:off x="2421589" y="4886073"/>
            <a:ext cx="2057161" cy="524867"/>
          </a:xfrm>
          <a:prstGeom prst="rect">
            <a:avLst/>
          </a:prstGeom>
        </p:spPr>
        <p:txBody>
          <a:bodyPr wrap="square">
            <a:spAutoFit/>
          </a:bodyPr>
          <a:lstStyle/>
          <a:p>
            <a:pPr algn="ctr" defTabSz="913554">
              <a:lnSpc>
                <a:spcPct val="90000"/>
              </a:lnSpc>
              <a:defRPr/>
            </a:pPr>
            <a:r>
              <a:rPr lang="en-US" sz="1568"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SaaS extensibility</a:t>
            </a:r>
          </a:p>
        </p:txBody>
      </p:sp>
      <p:sp>
        <p:nvSpPr>
          <p:cNvPr id="10" name="Rectangle 9"/>
          <p:cNvSpPr/>
          <p:nvPr/>
        </p:nvSpPr>
        <p:spPr bwMode="auto">
          <a:xfrm>
            <a:off x="9052832" y="2140148"/>
            <a:ext cx="948145" cy="94814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559472" y="2408357"/>
            <a:ext cx="407182" cy="407182"/>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70826" y="1863528"/>
            <a:ext cx="467579" cy="4675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091992" y="2919444"/>
            <a:ext cx="467579" cy="4675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793163" y="1668025"/>
            <a:ext cx="407182" cy="407182"/>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0858203" y="2257183"/>
            <a:ext cx="298590" cy="298590"/>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396797" y="1905889"/>
            <a:ext cx="4019902" cy="4460352"/>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01805" y="601024"/>
            <a:ext cx="2114110" cy="1828185"/>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98732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4.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6.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7.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5238</Words>
  <Application>Microsoft Office PowerPoint</Application>
  <PresentationFormat>Custom</PresentationFormat>
  <Paragraphs>771</Paragraphs>
  <Slides>51</Slides>
  <Notes>42</Notes>
  <HiddenSlides>2</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51</vt:i4>
      </vt:variant>
    </vt:vector>
  </HeadingPairs>
  <TitlesOfParts>
    <vt:vector size="75" baseType="lpstr">
      <vt:lpstr>Arial Unicode MS</vt:lpstr>
      <vt:lpstr>Arial</vt:lpstr>
      <vt:lpstr>Avenir LT Pro 45 Book</vt:lpstr>
      <vt:lpstr>Calibri</vt:lpstr>
      <vt:lpstr>Calibri Light</vt:lpstr>
      <vt:lpstr>Consolas</vt:lpstr>
      <vt:lpstr>MS PGothic</vt:lpstr>
      <vt:lpstr>MS PGothic</vt:lpstr>
      <vt:lpstr>Rockwell</vt:lpstr>
      <vt:lpstr>Segoe</vt:lpstr>
      <vt:lpstr>Segoe UI</vt:lpstr>
      <vt:lpstr>Segoe UI Light</vt:lpstr>
      <vt:lpstr>Segoe UI Semibold</vt:lpstr>
      <vt:lpstr>Segoe UI Semilight</vt:lpstr>
      <vt:lpstr>Wingdings</vt:lpstr>
      <vt:lpstr>Azure Event</vt:lpstr>
      <vt:lpstr>1_5-30629_Build_Template_DARK BLUE</vt:lpstr>
      <vt:lpstr>MGXFY16 Dark Gray Template</vt:lpstr>
      <vt:lpstr>BUILD CHARCOAL BACKGROUND</vt:lpstr>
      <vt:lpstr>Microsoft AzureCon 2015 Template - Color</vt:lpstr>
      <vt:lpstr>COLOR TEMPLATE</vt:lpstr>
      <vt:lpstr>WPC 2015 Dark Gray Template</vt:lpstr>
      <vt:lpstr>1_Microsoft AzureCon 2015 Template - Color</vt:lpstr>
      <vt:lpstr>3_Office Theme</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 every on-premises server to the cloud</vt:lpstr>
      <vt:lpstr>PowerPoint Presentation</vt:lpstr>
      <vt:lpstr>PowerPoint Presentation</vt:lpstr>
      <vt:lpstr>Azure App Service Web Apps</vt:lpstr>
      <vt:lpstr>Azure App Service Mobile Apps</vt:lpstr>
      <vt:lpstr>You</vt:lpstr>
      <vt:lpstr>Visual Studio Team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Great Infrastructure Enhancements</vt:lpstr>
      <vt:lpstr>New N family of virtual machines</vt:lpstr>
      <vt:lpstr>Delivering secure apps</vt:lpstr>
      <vt:lpstr>PowerPoint Presentation</vt:lpstr>
      <vt:lpstr>PowerPoint Presentation</vt:lpstr>
      <vt:lpstr>PowerPoint Presentation</vt:lpstr>
      <vt:lpstr>PowerPoint Presentation</vt:lpstr>
      <vt:lpstr>PowerPoint Presentation</vt:lpstr>
      <vt:lpstr>Demo: Azure Portal</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2016-01-12T19:03:26Z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